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4" r:id="rId2"/>
    <p:sldId id="367" r:id="rId3"/>
    <p:sldId id="403" r:id="rId4"/>
    <p:sldId id="438" r:id="rId5"/>
    <p:sldId id="405" r:id="rId6"/>
    <p:sldId id="404" r:id="rId7"/>
    <p:sldId id="417" r:id="rId8"/>
    <p:sldId id="406" r:id="rId9"/>
    <p:sldId id="420" r:id="rId10"/>
    <p:sldId id="422" r:id="rId11"/>
    <p:sldId id="424" r:id="rId12"/>
    <p:sldId id="425" r:id="rId13"/>
    <p:sldId id="437" r:id="rId14"/>
    <p:sldId id="429" r:id="rId15"/>
    <p:sldId id="432" r:id="rId16"/>
    <p:sldId id="410" r:id="rId17"/>
    <p:sldId id="434" r:id="rId18"/>
    <p:sldId id="436" r:id="rId19"/>
    <p:sldId id="378" r:id="rId20"/>
    <p:sldId id="377" r:id="rId21"/>
    <p:sldId id="372" r:id="rId22"/>
    <p:sldId id="416" r:id="rId23"/>
    <p:sldId id="357" r:id="rId24"/>
  </p:sldIdLst>
  <p:sldSz cx="9144000" cy="5143500" type="screen16x9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0" autoAdjust="0"/>
    <p:restoredTop sz="94550"/>
  </p:normalViewPr>
  <p:slideViewPr>
    <p:cSldViewPr>
      <p:cViewPr varScale="1">
        <p:scale>
          <a:sx n="168" d="100"/>
          <a:sy n="168" d="100"/>
        </p:scale>
        <p:origin x="312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034" y="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4D136-01BC-4023-9785-A0E268C7E5B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0CA5AF-E990-4F87-8D2C-A3C7062B6830}">
      <dgm:prSet/>
      <dgm:spPr/>
      <dgm:t>
        <a:bodyPr/>
        <a:lstStyle/>
        <a:p>
          <a:r>
            <a:rPr lang="en-GB" dirty="0"/>
            <a:t>Six judicial members</a:t>
          </a:r>
          <a:endParaRPr lang="en-US" dirty="0"/>
        </a:p>
      </dgm:t>
    </dgm:pt>
    <dgm:pt modelId="{073C5AEC-6294-4F9C-896B-18E1992272E1}" type="parTrans" cxnId="{BAC17C08-365A-4A8C-B3E9-E5CDCDF26152}">
      <dgm:prSet/>
      <dgm:spPr/>
      <dgm:t>
        <a:bodyPr/>
        <a:lstStyle/>
        <a:p>
          <a:endParaRPr lang="en-US"/>
        </a:p>
      </dgm:t>
    </dgm:pt>
    <dgm:pt modelId="{E6BDE45B-6603-485A-AD49-BBABB9CC2623}" type="sibTrans" cxnId="{BAC17C08-365A-4A8C-B3E9-E5CDCDF26152}">
      <dgm:prSet/>
      <dgm:spPr/>
      <dgm:t>
        <a:bodyPr/>
        <a:lstStyle/>
        <a:p>
          <a:endParaRPr lang="en-US"/>
        </a:p>
      </dgm:t>
    </dgm:pt>
    <dgm:pt modelId="{15CF766B-E3C6-4722-8E3D-562B393E9B8E}">
      <dgm:prSet/>
      <dgm:spPr/>
      <dgm:t>
        <a:bodyPr/>
        <a:lstStyle/>
        <a:p>
          <a:r>
            <a:rPr lang="en-GB" dirty="0"/>
            <a:t>Three legal members – advocate, solicitor, prosecutor</a:t>
          </a:r>
          <a:endParaRPr lang="en-US" dirty="0"/>
        </a:p>
      </dgm:t>
    </dgm:pt>
    <dgm:pt modelId="{0CCD7F3E-8DFE-4680-A0BA-0C7C77FFE99C}" type="parTrans" cxnId="{B391A14A-2A1F-4D9D-BA97-5B5365A82044}">
      <dgm:prSet/>
      <dgm:spPr/>
      <dgm:t>
        <a:bodyPr/>
        <a:lstStyle/>
        <a:p>
          <a:endParaRPr lang="en-US"/>
        </a:p>
      </dgm:t>
    </dgm:pt>
    <dgm:pt modelId="{44BD514B-1D88-4E33-9A1A-18E20696616B}" type="sibTrans" cxnId="{B391A14A-2A1F-4D9D-BA97-5B5365A82044}">
      <dgm:prSet/>
      <dgm:spPr/>
      <dgm:t>
        <a:bodyPr/>
        <a:lstStyle/>
        <a:p>
          <a:endParaRPr lang="en-US"/>
        </a:p>
      </dgm:t>
    </dgm:pt>
    <dgm:pt modelId="{E012295E-96BF-4BE4-8DBE-C9B7B99E3656}">
      <dgm:prSet/>
      <dgm:spPr/>
      <dgm:t>
        <a:bodyPr/>
        <a:lstStyle/>
        <a:p>
          <a:r>
            <a:rPr lang="en-GB" dirty="0"/>
            <a:t>One police constable</a:t>
          </a:r>
          <a:endParaRPr lang="en-US" dirty="0"/>
        </a:p>
      </dgm:t>
    </dgm:pt>
    <dgm:pt modelId="{00BD92FF-A180-4728-B631-3277431C3977}" type="parTrans" cxnId="{AF801B10-0CDE-42A2-B94B-7C45D165A64C}">
      <dgm:prSet/>
      <dgm:spPr/>
      <dgm:t>
        <a:bodyPr/>
        <a:lstStyle/>
        <a:p>
          <a:endParaRPr lang="en-US"/>
        </a:p>
      </dgm:t>
    </dgm:pt>
    <dgm:pt modelId="{7E71F456-D23F-4551-B8D6-10B19A910212}" type="sibTrans" cxnId="{AF801B10-0CDE-42A2-B94B-7C45D165A64C}">
      <dgm:prSet/>
      <dgm:spPr/>
      <dgm:t>
        <a:bodyPr/>
        <a:lstStyle/>
        <a:p>
          <a:endParaRPr lang="en-US"/>
        </a:p>
      </dgm:t>
    </dgm:pt>
    <dgm:pt modelId="{992902C2-DAD4-478E-BC82-D20386BC7163}">
      <dgm:prSet/>
      <dgm:spPr/>
      <dgm:t>
        <a:bodyPr/>
        <a:lstStyle/>
        <a:p>
          <a:r>
            <a:rPr lang="en-GB" dirty="0"/>
            <a:t>One person with knowledge of victims’ issues</a:t>
          </a:r>
          <a:endParaRPr lang="en-US" dirty="0"/>
        </a:p>
      </dgm:t>
    </dgm:pt>
    <dgm:pt modelId="{2E713087-3BD1-47C1-A707-2139F60064B1}" type="parTrans" cxnId="{FA7BA4EC-F89E-44DB-80B7-BF6BBD7151D2}">
      <dgm:prSet/>
      <dgm:spPr/>
      <dgm:t>
        <a:bodyPr/>
        <a:lstStyle/>
        <a:p>
          <a:endParaRPr lang="en-US"/>
        </a:p>
      </dgm:t>
    </dgm:pt>
    <dgm:pt modelId="{EF37589B-622E-4046-BA98-4C13B7DD045C}" type="sibTrans" cxnId="{FA7BA4EC-F89E-44DB-80B7-BF6BBD7151D2}">
      <dgm:prSet/>
      <dgm:spPr/>
      <dgm:t>
        <a:bodyPr/>
        <a:lstStyle/>
        <a:p>
          <a:endParaRPr lang="en-US"/>
        </a:p>
      </dgm:t>
    </dgm:pt>
    <dgm:pt modelId="{C747702E-997D-4B8C-AE77-0159BB5F4A43}">
      <dgm:prSet/>
      <dgm:spPr/>
      <dgm:t>
        <a:bodyPr/>
        <a:lstStyle/>
        <a:p>
          <a:r>
            <a:rPr lang="en-GB" dirty="0"/>
            <a:t>One other person – who is not another judge – currently academic</a:t>
          </a:r>
          <a:endParaRPr lang="en-US" dirty="0"/>
        </a:p>
      </dgm:t>
    </dgm:pt>
    <dgm:pt modelId="{33CD5D45-C0A1-4F19-A8F2-F5B50B3DB062}" type="parTrans" cxnId="{57AA2D7E-B0FC-4E22-8EBB-441820FA7BB4}">
      <dgm:prSet/>
      <dgm:spPr/>
      <dgm:t>
        <a:bodyPr/>
        <a:lstStyle/>
        <a:p>
          <a:endParaRPr lang="en-US"/>
        </a:p>
      </dgm:t>
    </dgm:pt>
    <dgm:pt modelId="{AFD20E20-6BAC-4B9B-9E3A-F98FB28A6116}" type="sibTrans" cxnId="{57AA2D7E-B0FC-4E22-8EBB-441820FA7BB4}">
      <dgm:prSet/>
      <dgm:spPr/>
      <dgm:t>
        <a:bodyPr/>
        <a:lstStyle/>
        <a:p>
          <a:endParaRPr lang="en-US"/>
        </a:p>
      </dgm:t>
    </dgm:pt>
    <dgm:pt modelId="{017723F5-E903-FE43-A242-16814E2D16A9}" type="pres">
      <dgm:prSet presAssocID="{A534D136-01BC-4023-9785-A0E268C7E5B9}" presName="linear" presStyleCnt="0">
        <dgm:presLayoutVars>
          <dgm:animLvl val="lvl"/>
          <dgm:resizeHandles val="exact"/>
        </dgm:presLayoutVars>
      </dgm:prSet>
      <dgm:spPr/>
    </dgm:pt>
    <dgm:pt modelId="{DD91632A-4189-CC40-BE30-66F323CAEB7B}" type="pres">
      <dgm:prSet presAssocID="{410CA5AF-E990-4F87-8D2C-A3C7062B6830}" presName="parentText" presStyleLbl="node1" presStyleIdx="0" presStyleCnt="5" custLinFactY="-2483" custLinFactNeighborX="488" custLinFactNeighborY="-100000">
        <dgm:presLayoutVars>
          <dgm:chMax val="0"/>
          <dgm:bulletEnabled val="1"/>
        </dgm:presLayoutVars>
      </dgm:prSet>
      <dgm:spPr/>
    </dgm:pt>
    <dgm:pt modelId="{B26EC997-E69B-8848-A3CE-88DE3DFDDF6A}" type="pres">
      <dgm:prSet presAssocID="{E6BDE45B-6603-485A-AD49-BBABB9CC2623}" presName="spacer" presStyleCnt="0"/>
      <dgm:spPr/>
    </dgm:pt>
    <dgm:pt modelId="{3E2EA5DE-5EE8-A74E-88C0-82818A98743C}" type="pres">
      <dgm:prSet presAssocID="{15CF766B-E3C6-4722-8E3D-562B393E9B8E}" presName="parentText" presStyleLbl="node1" presStyleIdx="1" presStyleCnt="5" custLinFactY="-17243" custLinFactNeighborY="-100000">
        <dgm:presLayoutVars>
          <dgm:chMax val="0"/>
          <dgm:bulletEnabled val="1"/>
        </dgm:presLayoutVars>
      </dgm:prSet>
      <dgm:spPr/>
    </dgm:pt>
    <dgm:pt modelId="{6DC86DAF-BE57-C046-9414-A177A6C15057}" type="pres">
      <dgm:prSet presAssocID="{44BD514B-1D88-4E33-9A1A-18E20696616B}" presName="spacer" presStyleCnt="0"/>
      <dgm:spPr/>
    </dgm:pt>
    <dgm:pt modelId="{517A9CBD-0B30-B840-8D34-8AD52BE3DE6B}" type="pres">
      <dgm:prSet presAssocID="{E012295E-96BF-4BE4-8DBE-C9B7B99E3656}" presName="parentText" presStyleLbl="node1" presStyleIdx="2" presStyleCnt="5" custLinFactY="-29177" custLinFactNeighborY="-100000">
        <dgm:presLayoutVars>
          <dgm:chMax val="0"/>
          <dgm:bulletEnabled val="1"/>
        </dgm:presLayoutVars>
      </dgm:prSet>
      <dgm:spPr/>
    </dgm:pt>
    <dgm:pt modelId="{94D5C7D5-1E83-1D46-9D4B-78E8B39F58C9}" type="pres">
      <dgm:prSet presAssocID="{7E71F456-D23F-4551-B8D6-10B19A910212}" presName="spacer" presStyleCnt="0"/>
      <dgm:spPr/>
    </dgm:pt>
    <dgm:pt modelId="{9F28D45A-5D2D-5E4C-80FF-5BBAAD69BE0D}" type="pres">
      <dgm:prSet presAssocID="{992902C2-DAD4-478E-BC82-D20386BC7163}" presName="parentText" presStyleLbl="node1" presStyleIdx="3" presStyleCnt="5" custLinFactY="-41111" custLinFactNeighborY="-100000">
        <dgm:presLayoutVars>
          <dgm:chMax val="0"/>
          <dgm:bulletEnabled val="1"/>
        </dgm:presLayoutVars>
      </dgm:prSet>
      <dgm:spPr/>
    </dgm:pt>
    <dgm:pt modelId="{38E3D8D6-9401-5443-9E7B-36D6E7B3CE47}" type="pres">
      <dgm:prSet presAssocID="{EF37589B-622E-4046-BA98-4C13B7DD045C}" presName="spacer" presStyleCnt="0"/>
      <dgm:spPr/>
    </dgm:pt>
    <dgm:pt modelId="{0F845FF4-2762-3D48-8DDB-CB1EDE89C853}" type="pres">
      <dgm:prSet presAssocID="{C747702E-997D-4B8C-AE77-0159BB5F4A43}" presName="parentText" presStyleLbl="node1" presStyleIdx="4" presStyleCnt="5" custLinFactY="-53045" custLinFactNeighborY="-100000">
        <dgm:presLayoutVars>
          <dgm:chMax val="0"/>
          <dgm:bulletEnabled val="1"/>
        </dgm:presLayoutVars>
      </dgm:prSet>
      <dgm:spPr/>
    </dgm:pt>
  </dgm:ptLst>
  <dgm:cxnLst>
    <dgm:cxn modelId="{BAC17C08-365A-4A8C-B3E9-E5CDCDF26152}" srcId="{A534D136-01BC-4023-9785-A0E268C7E5B9}" destId="{410CA5AF-E990-4F87-8D2C-A3C7062B6830}" srcOrd="0" destOrd="0" parTransId="{073C5AEC-6294-4F9C-896B-18E1992272E1}" sibTransId="{E6BDE45B-6603-485A-AD49-BBABB9CC2623}"/>
    <dgm:cxn modelId="{7D76AC0F-F1C3-354E-ABAB-3B3EAF523031}" type="presOf" srcId="{410CA5AF-E990-4F87-8D2C-A3C7062B6830}" destId="{DD91632A-4189-CC40-BE30-66F323CAEB7B}" srcOrd="0" destOrd="0" presId="urn:microsoft.com/office/officeart/2005/8/layout/vList2"/>
    <dgm:cxn modelId="{AF801B10-0CDE-42A2-B94B-7C45D165A64C}" srcId="{A534D136-01BC-4023-9785-A0E268C7E5B9}" destId="{E012295E-96BF-4BE4-8DBE-C9B7B99E3656}" srcOrd="2" destOrd="0" parTransId="{00BD92FF-A180-4728-B631-3277431C3977}" sibTransId="{7E71F456-D23F-4551-B8D6-10B19A910212}"/>
    <dgm:cxn modelId="{0921902C-8B6C-2A42-A4E0-40D5C7C4DB30}" type="presOf" srcId="{E012295E-96BF-4BE4-8DBE-C9B7B99E3656}" destId="{517A9CBD-0B30-B840-8D34-8AD52BE3DE6B}" srcOrd="0" destOrd="0" presId="urn:microsoft.com/office/officeart/2005/8/layout/vList2"/>
    <dgm:cxn modelId="{0000243F-EA8E-244F-B166-92FCA6B7C755}" type="presOf" srcId="{992902C2-DAD4-478E-BC82-D20386BC7163}" destId="{9F28D45A-5D2D-5E4C-80FF-5BBAAD69BE0D}" srcOrd="0" destOrd="0" presId="urn:microsoft.com/office/officeart/2005/8/layout/vList2"/>
    <dgm:cxn modelId="{D4637A3F-053D-2847-AC0A-6807C8FE75A5}" type="presOf" srcId="{A534D136-01BC-4023-9785-A0E268C7E5B9}" destId="{017723F5-E903-FE43-A242-16814E2D16A9}" srcOrd="0" destOrd="0" presId="urn:microsoft.com/office/officeart/2005/8/layout/vList2"/>
    <dgm:cxn modelId="{B391A14A-2A1F-4D9D-BA97-5B5365A82044}" srcId="{A534D136-01BC-4023-9785-A0E268C7E5B9}" destId="{15CF766B-E3C6-4722-8E3D-562B393E9B8E}" srcOrd="1" destOrd="0" parTransId="{0CCD7F3E-8DFE-4680-A0BA-0C7C77FFE99C}" sibTransId="{44BD514B-1D88-4E33-9A1A-18E20696616B}"/>
    <dgm:cxn modelId="{57AA2D7E-B0FC-4E22-8EBB-441820FA7BB4}" srcId="{A534D136-01BC-4023-9785-A0E268C7E5B9}" destId="{C747702E-997D-4B8C-AE77-0159BB5F4A43}" srcOrd="4" destOrd="0" parTransId="{33CD5D45-C0A1-4F19-A8F2-F5B50B3DB062}" sibTransId="{AFD20E20-6BAC-4B9B-9E3A-F98FB28A6116}"/>
    <dgm:cxn modelId="{B725747F-5C7F-2E4F-B2DF-1F92FCB59577}" type="presOf" srcId="{15CF766B-E3C6-4722-8E3D-562B393E9B8E}" destId="{3E2EA5DE-5EE8-A74E-88C0-82818A98743C}" srcOrd="0" destOrd="0" presId="urn:microsoft.com/office/officeart/2005/8/layout/vList2"/>
    <dgm:cxn modelId="{4BC3309C-B5B1-F84B-87AF-32E0A4189247}" type="presOf" srcId="{C747702E-997D-4B8C-AE77-0159BB5F4A43}" destId="{0F845FF4-2762-3D48-8DDB-CB1EDE89C853}" srcOrd="0" destOrd="0" presId="urn:microsoft.com/office/officeart/2005/8/layout/vList2"/>
    <dgm:cxn modelId="{FA7BA4EC-F89E-44DB-80B7-BF6BBD7151D2}" srcId="{A534D136-01BC-4023-9785-A0E268C7E5B9}" destId="{992902C2-DAD4-478E-BC82-D20386BC7163}" srcOrd="3" destOrd="0" parTransId="{2E713087-3BD1-47C1-A707-2139F60064B1}" sibTransId="{EF37589B-622E-4046-BA98-4C13B7DD045C}"/>
    <dgm:cxn modelId="{64C3271A-9C98-0646-B4BE-37C6A5B315B0}" type="presParOf" srcId="{017723F5-E903-FE43-A242-16814E2D16A9}" destId="{DD91632A-4189-CC40-BE30-66F323CAEB7B}" srcOrd="0" destOrd="0" presId="urn:microsoft.com/office/officeart/2005/8/layout/vList2"/>
    <dgm:cxn modelId="{20DB0E71-D945-F842-9B28-4C74D0DBF510}" type="presParOf" srcId="{017723F5-E903-FE43-A242-16814E2D16A9}" destId="{B26EC997-E69B-8848-A3CE-88DE3DFDDF6A}" srcOrd="1" destOrd="0" presId="urn:microsoft.com/office/officeart/2005/8/layout/vList2"/>
    <dgm:cxn modelId="{49BCD96C-43E3-204B-8317-DEF5CEACF4B8}" type="presParOf" srcId="{017723F5-E903-FE43-A242-16814E2D16A9}" destId="{3E2EA5DE-5EE8-A74E-88C0-82818A98743C}" srcOrd="2" destOrd="0" presId="urn:microsoft.com/office/officeart/2005/8/layout/vList2"/>
    <dgm:cxn modelId="{269F6367-D200-D749-B8AC-D3F66CE5F43C}" type="presParOf" srcId="{017723F5-E903-FE43-A242-16814E2D16A9}" destId="{6DC86DAF-BE57-C046-9414-A177A6C15057}" srcOrd="3" destOrd="0" presId="urn:microsoft.com/office/officeart/2005/8/layout/vList2"/>
    <dgm:cxn modelId="{61BD4430-6AA1-1347-BD50-EB338F4CA087}" type="presParOf" srcId="{017723F5-E903-FE43-A242-16814E2D16A9}" destId="{517A9CBD-0B30-B840-8D34-8AD52BE3DE6B}" srcOrd="4" destOrd="0" presId="urn:microsoft.com/office/officeart/2005/8/layout/vList2"/>
    <dgm:cxn modelId="{D9787C99-D22D-1F4D-A4FE-132F485ED572}" type="presParOf" srcId="{017723F5-E903-FE43-A242-16814E2D16A9}" destId="{94D5C7D5-1E83-1D46-9D4B-78E8B39F58C9}" srcOrd="5" destOrd="0" presId="urn:microsoft.com/office/officeart/2005/8/layout/vList2"/>
    <dgm:cxn modelId="{E3D458FF-E440-8B47-BB11-EAE228317C34}" type="presParOf" srcId="{017723F5-E903-FE43-A242-16814E2D16A9}" destId="{9F28D45A-5D2D-5E4C-80FF-5BBAAD69BE0D}" srcOrd="6" destOrd="0" presId="urn:microsoft.com/office/officeart/2005/8/layout/vList2"/>
    <dgm:cxn modelId="{A2EFB6FD-6BC1-564A-A1C6-2AAFEAD80922}" type="presParOf" srcId="{017723F5-E903-FE43-A242-16814E2D16A9}" destId="{38E3D8D6-9401-5443-9E7B-36D6E7B3CE47}" srcOrd="7" destOrd="0" presId="urn:microsoft.com/office/officeart/2005/8/layout/vList2"/>
    <dgm:cxn modelId="{1A985631-1553-1B41-959F-FFCCC95C4E14}" type="presParOf" srcId="{017723F5-E903-FE43-A242-16814E2D16A9}" destId="{0F845FF4-2762-3D48-8DDB-CB1EDE89C8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4E1AF-1761-42CE-AAA7-BCEAC4D48B3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4438304-8F33-49DC-A832-B52486D429F3}">
      <dgm:prSet/>
      <dgm:spPr/>
      <dgm:t>
        <a:bodyPr/>
        <a:lstStyle/>
        <a:p>
          <a:r>
            <a:rPr lang="en-GB"/>
            <a:t>Principles and Purposes of Sentencing</a:t>
          </a:r>
          <a:endParaRPr lang="en-US"/>
        </a:p>
      </dgm:t>
    </dgm:pt>
    <dgm:pt modelId="{F91DA78D-91A2-41D9-B852-81D216FCDFDD}" type="parTrans" cxnId="{2A52AA24-3A17-4798-994B-5297CB01F8BC}">
      <dgm:prSet/>
      <dgm:spPr/>
      <dgm:t>
        <a:bodyPr/>
        <a:lstStyle/>
        <a:p>
          <a:endParaRPr lang="en-US"/>
        </a:p>
      </dgm:t>
    </dgm:pt>
    <dgm:pt modelId="{83DBB131-0362-4113-A018-6944764891AE}" type="sibTrans" cxnId="{2A52AA24-3A17-4798-994B-5297CB01F8BC}">
      <dgm:prSet/>
      <dgm:spPr/>
      <dgm:t>
        <a:bodyPr/>
        <a:lstStyle/>
        <a:p>
          <a:endParaRPr lang="en-US"/>
        </a:p>
      </dgm:t>
    </dgm:pt>
    <dgm:pt modelId="{B33AB351-07D1-4E41-BC38-6D471DDD5E25}">
      <dgm:prSet/>
      <dgm:spPr/>
      <dgm:t>
        <a:bodyPr/>
        <a:lstStyle/>
        <a:p>
          <a:r>
            <a:rPr lang="en-GB"/>
            <a:t>The Sentencing Process</a:t>
          </a:r>
          <a:endParaRPr lang="en-US"/>
        </a:p>
      </dgm:t>
    </dgm:pt>
    <dgm:pt modelId="{AE17EE4A-6DE3-455A-8F94-E4A99C1B1947}" type="parTrans" cxnId="{C6D7BADE-CAEE-4191-B354-ECE75D840891}">
      <dgm:prSet/>
      <dgm:spPr/>
      <dgm:t>
        <a:bodyPr/>
        <a:lstStyle/>
        <a:p>
          <a:endParaRPr lang="en-US"/>
        </a:p>
      </dgm:t>
    </dgm:pt>
    <dgm:pt modelId="{BB86DDDB-C944-4A94-B8F8-0C0925735931}" type="sibTrans" cxnId="{C6D7BADE-CAEE-4191-B354-ECE75D840891}">
      <dgm:prSet/>
      <dgm:spPr/>
      <dgm:t>
        <a:bodyPr/>
        <a:lstStyle/>
        <a:p>
          <a:endParaRPr lang="en-US"/>
        </a:p>
      </dgm:t>
    </dgm:pt>
    <dgm:pt modelId="{91E516C4-249A-4AC3-94AF-2941FF742B62}">
      <dgm:prSet/>
      <dgm:spPr/>
      <dgm:t>
        <a:bodyPr/>
        <a:lstStyle/>
        <a:p>
          <a:r>
            <a:rPr lang="en-GB"/>
            <a:t>Sentencing Young People</a:t>
          </a:r>
          <a:endParaRPr lang="en-US"/>
        </a:p>
      </dgm:t>
    </dgm:pt>
    <dgm:pt modelId="{80B8316E-F1D2-458E-860D-10E80455668E}" type="parTrans" cxnId="{AC43A704-DA18-4D42-A217-78A84BEBBCB1}">
      <dgm:prSet/>
      <dgm:spPr/>
      <dgm:t>
        <a:bodyPr/>
        <a:lstStyle/>
        <a:p>
          <a:endParaRPr lang="en-US"/>
        </a:p>
      </dgm:t>
    </dgm:pt>
    <dgm:pt modelId="{168CD77D-D25C-452B-B010-5C71FE8A2EE2}" type="sibTrans" cxnId="{AC43A704-DA18-4D42-A217-78A84BEBBCB1}">
      <dgm:prSet/>
      <dgm:spPr/>
      <dgm:t>
        <a:bodyPr/>
        <a:lstStyle/>
        <a:p>
          <a:endParaRPr lang="en-US"/>
        </a:p>
      </dgm:t>
    </dgm:pt>
    <dgm:pt modelId="{6D0AAB29-914D-8A43-B3A8-CBBC1535EED4}" type="pres">
      <dgm:prSet presAssocID="{B844E1AF-1761-42CE-AAA7-BCEAC4D48B3B}" presName="linear" presStyleCnt="0">
        <dgm:presLayoutVars>
          <dgm:animLvl val="lvl"/>
          <dgm:resizeHandles val="exact"/>
        </dgm:presLayoutVars>
      </dgm:prSet>
      <dgm:spPr/>
    </dgm:pt>
    <dgm:pt modelId="{629B5677-082E-C14B-964C-8E1828259F09}" type="pres">
      <dgm:prSet presAssocID="{24438304-8F33-49DC-A832-B52486D429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77723D-F5AF-E444-8220-1FAB93CB209E}" type="pres">
      <dgm:prSet presAssocID="{83DBB131-0362-4113-A018-6944764891AE}" presName="spacer" presStyleCnt="0"/>
      <dgm:spPr/>
    </dgm:pt>
    <dgm:pt modelId="{31DCCDD6-86B0-F143-A274-05A6137A099C}" type="pres">
      <dgm:prSet presAssocID="{B33AB351-07D1-4E41-BC38-6D471DDD5E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6C931D-401D-8749-A5A6-11E11934AFB1}" type="pres">
      <dgm:prSet presAssocID="{BB86DDDB-C944-4A94-B8F8-0C0925735931}" presName="spacer" presStyleCnt="0"/>
      <dgm:spPr/>
    </dgm:pt>
    <dgm:pt modelId="{4B7C87C3-8515-CB4B-9795-75C39566105A}" type="pres">
      <dgm:prSet presAssocID="{91E516C4-249A-4AC3-94AF-2941FF742B6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43A704-DA18-4D42-A217-78A84BEBBCB1}" srcId="{B844E1AF-1761-42CE-AAA7-BCEAC4D48B3B}" destId="{91E516C4-249A-4AC3-94AF-2941FF742B62}" srcOrd="2" destOrd="0" parTransId="{80B8316E-F1D2-458E-860D-10E80455668E}" sibTransId="{168CD77D-D25C-452B-B010-5C71FE8A2EE2}"/>
    <dgm:cxn modelId="{9CE04422-852D-8447-97D7-80D14188CC17}" type="presOf" srcId="{24438304-8F33-49DC-A832-B52486D429F3}" destId="{629B5677-082E-C14B-964C-8E1828259F09}" srcOrd="0" destOrd="0" presId="urn:microsoft.com/office/officeart/2005/8/layout/vList2"/>
    <dgm:cxn modelId="{2A52AA24-3A17-4798-994B-5297CB01F8BC}" srcId="{B844E1AF-1761-42CE-AAA7-BCEAC4D48B3B}" destId="{24438304-8F33-49DC-A832-B52486D429F3}" srcOrd="0" destOrd="0" parTransId="{F91DA78D-91A2-41D9-B852-81D216FCDFDD}" sibTransId="{83DBB131-0362-4113-A018-6944764891AE}"/>
    <dgm:cxn modelId="{876ABC7F-84D7-8843-BF7F-799A977FBE0C}" type="presOf" srcId="{91E516C4-249A-4AC3-94AF-2941FF742B62}" destId="{4B7C87C3-8515-CB4B-9795-75C39566105A}" srcOrd="0" destOrd="0" presId="urn:microsoft.com/office/officeart/2005/8/layout/vList2"/>
    <dgm:cxn modelId="{F09D45D1-B4EF-8F47-A877-451994978C6E}" type="presOf" srcId="{B844E1AF-1761-42CE-AAA7-BCEAC4D48B3B}" destId="{6D0AAB29-914D-8A43-B3A8-CBBC1535EED4}" srcOrd="0" destOrd="0" presId="urn:microsoft.com/office/officeart/2005/8/layout/vList2"/>
    <dgm:cxn modelId="{C6D7BADE-CAEE-4191-B354-ECE75D840891}" srcId="{B844E1AF-1761-42CE-AAA7-BCEAC4D48B3B}" destId="{B33AB351-07D1-4E41-BC38-6D471DDD5E25}" srcOrd="1" destOrd="0" parTransId="{AE17EE4A-6DE3-455A-8F94-E4A99C1B1947}" sibTransId="{BB86DDDB-C944-4A94-B8F8-0C0925735931}"/>
    <dgm:cxn modelId="{084803E0-ED63-AC46-B793-C46D7BF98543}" type="presOf" srcId="{B33AB351-07D1-4E41-BC38-6D471DDD5E25}" destId="{31DCCDD6-86B0-F143-A274-05A6137A099C}" srcOrd="0" destOrd="0" presId="urn:microsoft.com/office/officeart/2005/8/layout/vList2"/>
    <dgm:cxn modelId="{85B13392-6135-6449-9866-57283FB390ED}" type="presParOf" srcId="{6D0AAB29-914D-8A43-B3A8-CBBC1535EED4}" destId="{629B5677-082E-C14B-964C-8E1828259F09}" srcOrd="0" destOrd="0" presId="urn:microsoft.com/office/officeart/2005/8/layout/vList2"/>
    <dgm:cxn modelId="{499C5D34-457A-6E4E-A6AA-C0D3FB63EB7E}" type="presParOf" srcId="{6D0AAB29-914D-8A43-B3A8-CBBC1535EED4}" destId="{1077723D-F5AF-E444-8220-1FAB93CB209E}" srcOrd="1" destOrd="0" presId="urn:microsoft.com/office/officeart/2005/8/layout/vList2"/>
    <dgm:cxn modelId="{231D7029-80C9-C84B-A4B4-FB0086289975}" type="presParOf" srcId="{6D0AAB29-914D-8A43-B3A8-CBBC1535EED4}" destId="{31DCCDD6-86B0-F143-A274-05A6137A099C}" srcOrd="2" destOrd="0" presId="urn:microsoft.com/office/officeart/2005/8/layout/vList2"/>
    <dgm:cxn modelId="{F991D07F-D8A3-6243-B5D2-23B141379399}" type="presParOf" srcId="{6D0AAB29-914D-8A43-B3A8-CBBC1535EED4}" destId="{036C931D-401D-8749-A5A6-11E11934AFB1}" srcOrd="3" destOrd="0" presId="urn:microsoft.com/office/officeart/2005/8/layout/vList2"/>
    <dgm:cxn modelId="{BA4EB8CA-A063-9C41-8EEF-9E975EEC269D}" type="presParOf" srcId="{6D0AAB29-914D-8A43-B3A8-CBBC1535EED4}" destId="{4B7C87C3-8515-CB4B-9795-75C3956610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6C295C-B5DF-4A10-9E3F-45575212BFA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9F77A6-2E9C-458F-B706-9C2EF048FD83}">
      <dgm:prSet/>
      <dgm:spPr/>
      <dgm:t>
        <a:bodyPr/>
        <a:lstStyle/>
        <a:p>
          <a:r>
            <a:rPr lang="en-GB"/>
            <a:t>Protection of the public</a:t>
          </a:r>
          <a:endParaRPr lang="en-US"/>
        </a:p>
      </dgm:t>
    </dgm:pt>
    <dgm:pt modelId="{951419B5-F977-4E76-A7AC-1CD280DC5CBE}" type="parTrans" cxnId="{77D9B11A-CF1A-4383-B175-C38DA36D9D83}">
      <dgm:prSet/>
      <dgm:spPr/>
      <dgm:t>
        <a:bodyPr/>
        <a:lstStyle/>
        <a:p>
          <a:endParaRPr lang="en-US"/>
        </a:p>
      </dgm:t>
    </dgm:pt>
    <dgm:pt modelId="{338DF258-9AA0-4C42-A499-0BC906B48DB1}" type="sibTrans" cxnId="{77D9B11A-CF1A-4383-B175-C38DA36D9D83}">
      <dgm:prSet/>
      <dgm:spPr/>
      <dgm:t>
        <a:bodyPr/>
        <a:lstStyle/>
        <a:p>
          <a:endParaRPr lang="en-US"/>
        </a:p>
      </dgm:t>
    </dgm:pt>
    <dgm:pt modelId="{DCEF9552-CB19-4FBB-B67B-75A6FED7F907}">
      <dgm:prSet/>
      <dgm:spPr/>
      <dgm:t>
        <a:bodyPr/>
        <a:lstStyle/>
        <a:p>
          <a:r>
            <a:rPr lang="en-GB"/>
            <a:t>Punishment</a:t>
          </a:r>
          <a:endParaRPr lang="en-US"/>
        </a:p>
      </dgm:t>
    </dgm:pt>
    <dgm:pt modelId="{3D00A6F7-C845-4502-87B2-B1B7ACE364DE}" type="parTrans" cxnId="{E43F64D1-15DE-4D89-8F18-F4983CE96DAC}">
      <dgm:prSet/>
      <dgm:spPr/>
      <dgm:t>
        <a:bodyPr/>
        <a:lstStyle/>
        <a:p>
          <a:endParaRPr lang="en-US"/>
        </a:p>
      </dgm:t>
    </dgm:pt>
    <dgm:pt modelId="{3E9FA0DE-1519-4CCA-90E4-F1624E532D1C}" type="sibTrans" cxnId="{E43F64D1-15DE-4D89-8F18-F4983CE96DAC}">
      <dgm:prSet/>
      <dgm:spPr/>
      <dgm:t>
        <a:bodyPr/>
        <a:lstStyle/>
        <a:p>
          <a:endParaRPr lang="en-US"/>
        </a:p>
      </dgm:t>
    </dgm:pt>
    <dgm:pt modelId="{E33321E7-5131-4733-97C7-CB62B9F90269}">
      <dgm:prSet/>
      <dgm:spPr/>
      <dgm:t>
        <a:bodyPr/>
        <a:lstStyle/>
        <a:p>
          <a:r>
            <a:rPr lang="en-GB"/>
            <a:t>Rehabilitation of offenders</a:t>
          </a:r>
          <a:endParaRPr lang="en-US"/>
        </a:p>
      </dgm:t>
    </dgm:pt>
    <dgm:pt modelId="{59BADD01-F002-461E-9E76-43BA4601C477}" type="parTrans" cxnId="{AEBAAEE4-5F96-43EB-A1AD-E89D6BDC118F}">
      <dgm:prSet/>
      <dgm:spPr/>
      <dgm:t>
        <a:bodyPr/>
        <a:lstStyle/>
        <a:p>
          <a:endParaRPr lang="en-US"/>
        </a:p>
      </dgm:t>
    </dgm:pt>
    <dgm:pt modelId="{43AD1EA5-E68F-4D71-83DF-DE78413C69DE}" type="sibTrans" cxnId="{AEBAAEE4-5F96-43EB-A1AD-E89D6BDC118F}">
      <dgm:prSet/>
      <dgm:spPr/>
      <dgm:t>
        <a:bodyPr/>
        <a:lstStyle/>
        <a:p>
          <a:endParaRPr lang="en-US"/>
        </a:p>
      </dgm:t>
    </dgm:pt>
    <dgm:pt modelId="{95650A3E-800F-42D7-8BB6-FEBF9D51350F}">
      <dgm:prSet/>
      <dgm:spPr/>
      <dgm:t>
        <a:bodyPr/>
        <a:lstStyle/>
        <a:p>
          <a:r>
            <a:rPr lang="en-GB"/>
            <a:t>Giving the offender the opportunity to make amends</a:t>
          </a:r>
          <a:endParaRPr lang="en-US"/>
        </a:p>
      </dgm:t>
    </dgm:pt>
    <dgm:pt modelId="{A7F236FA-322E-4FEC-8754-1BDCCBB4ADDF}" type="parTrans" cxnId="{12CA88C1-A9A3-453F-80DF-AB39F8017763}">
      <dgm:prSet/>
      <dgm:spPr/>
      <dgm:t>
        <a:bodyPr/>
        <a:lstStyle/>
        <a:p>
          <a:endParaRPr lang="en-US"/>
        </a:p>
      </dgm:t>
    </dgm:pt>
    <dgm:pt modelId="{614C371A-7F8B-45C5-97BC-AC0AA812ED37}" type="sibTrans" cxnId="{12CA88C1-A9A3-453F-80DF-AB39F8017763}">
      <dgm:prSet/>
      <dgm:spPr/>
      <dgm:t>
        <a:bodyPr/>
        <a:lstStyle/>
        <a:p>
          <a:endParaRPr lang="en-US"/>
        </a:p>
      </dgm:t>
    </dgm:pt>
    <dgm:pt modelId="{BE6E2A55-1707-41FF-82BC-1538063B63BF}">
      <dgm:prSet/>
      <dgm:spPr/>
      <dgm:t>
        <a:bodyPr/>
        <a:lstStyle/>
        <a:p>
          <a:r>
            <a:rPr lang="en-GB"/>
            <a:t>Expressing disapproval of offending behaviour</a:t>
          </a:r>
          <a:endParaRPr lang="en-US"/>
        </a:p>
      </dgm:t>
    </dgm:pt>
    <dgm:pt modelId="{655183A7-9FBF-46DC-AC73-D4E06CA3D16B}" type="parTrans" cxnId="{92EF4914-5656-402B-9E22-EA0FD1A369FF}">
      <dgm:prSet/>
      <dgm:spPr/>
      <dgm:t>
        <a:bodyPr/>
        <a:lstStyle/>
        <a:p>
          <a:endParaRPr lang="en-US"/>
        </a:p>
      </dgm:t>
    </dgm:pt>
    <dgm:pt modelId="{D08FA989-73D1-4A4E-BDF3-3406A0A99A18}" type="sibTrans" cxnId="{92EF4914-5656-402B-9E22-EA0FD1A369FF}">
      <dgm:prSet/>
      <dgm:spPr/>
      <dgm:t>
        <a:bodyPr/>
        <a:lstStyle/>
        <a:p>
          <a:endParaRPr lang="en-US"/>
        </a:p>
      </dgm:t>
    </dgm:pt>
    <dgm:pt modelId="{FF1F6701-7EAC-7A40-8F3E-F6011FE55172}" type="pres">
      <dgm:prSet presAssocID="{C96C295C-B5DF-4A10-9E3F-45575212BFA2}" presName="linear" presStyleCnt="0">
        <dgm:presLayoutVars>
          <dgm:animLvl val="lvl"/>
          <dgm:resizeHandles val="exact"/>
        </dgm:presLayoutVars>
      </dgm:prSet>
      <dgm:spPr/>
    </dgm:pt>
    <dgm:pt modelId="{0BE17380-1590-7342-848C-5C492B5EE035}" type="pres">
      <dgm:prSet presAssocID="{F49F77A6-2E9C-458F-B706-9C2EF048FD8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02EF3F-AC15-624B-8D13-617EF3FED830}" type="pres">
      <dgm:prSet presAssocID="{338DF258-9AA0-4C42-A499-0BC906B48DB1}" presName="spacer" presStyleCnt="0"/>
      <dgm:spPr/>
    </dgm:pt>
    <dgm:pt modelId="{0BFA6FC2-363F-F946-BB82-CDFD2CCC2CA4}" type="pres">
      <dgm:prSet presAssocID="{DCEF9552-CB19-4FBB-B67B-75A6FED7F9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FDF56FF-91C8-0D48-8A58-091F3BCF6841}" type="pres">
      <dgm:prSet presAssocID="{3E9FA0DE-1519-4CCA-90E4-F1624E532D1C}" presName="spacer" presStyleCnt="0"/>
      <dgm:spPr/>
    </dgm:pt>
    <dgm:pt modelId="{1B59FD84-BF2E-A044-9353-4B7B863E0E18}" type="pres">
      <dgm:prSet presAssocID="{E33321E7-5131-4733-97C7-CB62B9F9026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6D3EA7-3DDA-D041-8A66-051178F179FE}" type="pres">
      <dgm:prSet presAssocID="{43AD1EA5-E68F-4D71-83DF-DE78413C69DE}" presName="spacer" presStyleCnt="0"/>
      <dgm:spPr/>
    </dgm:pt>
    <dgm:pt modelId="{E63ACA95-E772-764E-80E8-505DED7F03DA}" type="pres">
      <dgm:prSet presAssocID="{95650A3E-800F-42D7-8BB6-FEBF9D51350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0F098E-7232-0449-A211-1525A1976C14}" type="pres">
      <dgm:prSet presAssocID="{614C371A-7F8B-45C5-97BC-AC0AA812ED37}" presName="spacer" presStyleCnt="0"/>
      <dgm:spPr/>
    </dgm:pt>
    <dgm:pt modelId="{1B145F1A-8CF7-D346-8218-0577F5E7F50A}" type="pres">
      <dgm:prSet presAssocID="{BE6E2A55-1707-41FF-82BC-1538063B63B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2EF4914-5656-402B-9E22-EA0FD1A369FF}" srcId="{C96C295C-B5DF-4A10-9E3F-45575212BFA2}" destId="{BE6E2A55-1707-41FF-82BC-1538063B63BF}" srcOrd="4" destOrd="0" parTransId="{655183A7-9FBF-46DC-AC73-D4E06CA3D16B}" sibTransId="{D08FA989-73D1-4A4E-BDF3-3406A0A99A18}"/>
    <dgm:cxn modelId="{FEF32916-6244-9A4A-8BF1-D4E87836F3C7}" type="presOf" srcId="{BE6E2A55-1707-41FF-82BC-1538063B63BF}" destId="{1B145F1A-8CF7-D346-8218-0577F5E7F50A}" srcOrd="0" destOrd="0" presId="urn:microsoft.com/office/officeart/2005/8/layout/vList2"/>
    <dgm:cxn modelId="{77D9B11A-CF1A-4383-B175-C38DA36D9D83}" srcId="{C96C295C-B5DF-4A10-9E3F-45575212BFA2}" destId="{F49F77A6-2E9C-458F-B706-9C2EF048FD83}" srcOrd="0" destOrd="0" parTransId="{951419B5-F977-4E76-A7AC-1CD280DC5CBE}" sibTransId="{338DF258-9AA0-4C42-A499-0BC906B48DB1}"/>
    <dgm:cxn modelId="{8460FF1D-B4F5-DF4D-B4E4-B57DCCC960C0}" type="presOf" srcId="{F49F77A6-2E9C-458F-B706-9C2EF048FD83}" destId="{0BE17380-1590-7342-848C-5C492B5EE035}" srcOrd="0" destOrd="0" presId="urn:microsoft.com/office/officeart/2005/8/layout/vList2"/>
    <dgm:cxn modelId="{1EBC0225-3084-7945-831D-0C28ED602ECC}" type="presOf" srcId="{E33321E7-5131-4733-97C7-CB62B9F90269}" destId="{1B59FD84-BF2E-A044-9353-4B7B863E0E18}" srcOrd="0" destOrd="0" presId="urn:microsoft.com/office/officeart/2005/8/layout/vList2"/>
    <dgm:cxn modelId="{2E362A2F-1781-A84F-AB10-BB63BFABC5CA}" type="presOf" srcId="{95650A3E-800F-42D7-8BB6-FEBF9D51350F}" destId="{E63ACA95-E772-764E-80E8-505DED7F03DA}" srcOrd="0" destOrd="0" presId="urn:microsoft.com/office/officeart/2005/8/layout/vList2"/>
    <dgm:cxn modelId="{7EFD5976-32B1-5F43-BD95-209D341F0993}" type="presOf" srcId="{DCEF9552-CB19-4FBB-B67B-75A6FED7F907}" destId="{0BFA6FC2-363F-F946-BB82-CDFD2CCC2CA4}" srcOrd="0" destOrd="0" presId="urn:microsoft.com/office/officeart/2005/8/layout/vList2"/>
    <dgm:cxn modelId="{59DFA276-88C6-0F4D-86DA-0F11445DFD25}" type="presOf" srcId="{C96C295C-B5DF-4A10-9E3F-45575212BFA2}" destId="{FF1F6701-7EAC-7A40-8F3E-F6011FE55172}" srcOrd="0" destOrd="0" presId="urn:microsoft.com/office/officeart/2005/8/layout/vList2"/>
    <dgm:cxn modelId="{12CA88C1-A9A3-453F-80DF-AB39F8017763}" srcId="{C96C295C-B5DF-4A10-9E3F-45575212BFA2}" destId="{95650A3E-800F-42D7-8BB6-FEBF9D51350F}" srcOrd="3" destOrd="0" parTransId="{A7F236FA-322E-4FEC-8754-1BDCCBB4ADDF}" sibTransId="{614C371A-7F8B-45C5-97BC-AC0AA812ED37}"/>
    <dgm:cxn modelId="{E43F64D1-15DE-4D89-8F18-F4983CE96DAC}" srcId="{C96C295C-B5DF-4A10-9E3F-45575212BFA2}" destId="{DCEF9552-CB19-4FBB-B67B-75A6FED7F907}" srcOrd="1" destOrd="0" parTransId="{3D00A6F7-C845-4502-87B2-B1B7ACE364DE}" sibTransId="{3E9FA0DE-1519-4CCA-90E4-F1624E532D1C}"/>
    <dgm:cxn modelId="{AEBAAEE4-5F96-43EB-A1AD-E89D6BDC118F}" srcId="{C96C295C-B5DF-4A10-9E3F-45575212BFA2}" destId="{E33321E7-5131-4733-97C7-CB62B9F90269}" srcOrd="2" destOrd="0" parTransId="{59BADD01-F002-461E-9E76-43BA4601C477}" sibTransId="{43AD1EA5-E68F-4D71-83DF-DE78413C69DE}"/>
    <dgm:cxn modelId="{48EC15DB-1DEC-504B-BC4F-63660F33D26A}" type="presParOf" srcId="{FF1F6701-7EAC-7A40-8F3E-F6011FE55172}" destId="{0BE17380-1590-7342-848C-5C492B5EE035}" srcOrd="0" destOrd="0" presId="urn:microsoft.com/office/officeart/2005/8/layout/vList2"/>
    <dgm:cxn modelId="{9F920FE2-5455-5B4C-A571-5442C83CA333}" type="presParOf" srcId="{FF1F6701-7EAC-7A40-8F3E-F6011FE55172}" destId="{4E02EF3F-AC15-624B-8D13-617EF3FED830}" srcOrd="1" destOrd="0" presId="urn:microsoft.com/office/officeart/2005/8/layout/vList2"/>
    <dgm:cxn modelId="{CD757E82-893C-9E43-8C08-A1B206E51BF0}" type="presParOf" srcId="{FF1F6701-7EAC-7A40-8F3E-F6011FE55172}" destId="{0BFA6FC2-363F-F946-BB82-CDFD2CCC2CA4}" srcOrd="2" destOrd="0" presId="urn:microsoft.com/office/officeart/2005/8/layout/vList2"/>
    <dgm:cxn modelId="{DEA65A26-883B-7A4C-BC31-44BD164C28E0}" type="presParOf" srcId="{FF1F6701-7EAC-7A40-8F3E-F6011FE55172}" destId="{7FDF56FF-91C8-0D48-8A58-091F3BCF6841}" srcOrd="3" destOrd="0" presId="urn:microsoft.com/office/officeart/2005/8/layout/vList2"/>
    <dgm:cxn modelId="{AD75DD4C-52B3-494F-BF46-FECE740DB9C0}" type="presParOf" srcId="{FF1F6701-7EAC-7A40-8F3E-F6011FE55172}" destId="{1B59FD84-BF2E-A044-9353-4B7B863E0E18}" srcOrd="4" destOrd="0" presId="urn:microsoft.com/office/officeart/2005/8/layout/vList2"/>
    <dgm:cxn modelId="{B6308F45-2387-4F49-96FC-4F11A7AF7C7E}" type="presParOf" srcId="{FF1F6701-7EAC-7A40-8F3E-F6011FE55172}" destId="{CB6D3EA7-3DDA-D041-8A66-051178F179FE}" srcOrd="5" destOrd="0" presId="urn:microsoft.com/office/officeart/2005/8/layout/vList2"/>
    <dgm:cxn modelId="{1C36E5FB-1F63-6041-9E34-6A8B31F04DF6}" type="presParOf" srcId="{FF1F6701-7EAC-7A40-8F3E-F6011FE55172}" destId="{E63ACA95-E772-764E-80E8-505DED7F03DA}" srcOrd="6" destOrd="0" presId="urn:microsoft.com/office/officeart/2005/8/layout/vList2"/>
    <dgm:cxn modelId="{EF759335-33A9-DD4E-8170-17425E1DC924}" type="presParOf" srcId="{FF1F6701-7EAC-7A40-8F3E-F6011FE55172}" destId="{D50F098E-7232-0449-A211-1525A1976C14}" srcOrd="7" destOrd="0" presId="urn:microsoft.com/office/officeart/2005/8/layout/vList2"/>
    <dgm:cxn modelId="{FBB88D3E-DDFD-2547-8B20-53FD5C474C31}" type="presParOf" srcId="{FF1F6701-7EAC-7A40-8F3E-F6011FE55172}" destId="{1B145F1A-8CF7-D346-8218-0577F5E7F5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1632A-4189-CC40-BE30-66F323CAEB7B}">
      <dsp:nvSpPr>
        <dsp:cNvPr id="0" name=""/>
        <dsp:cNvSpPr/>
      </dsp:nvSpPr>
      <dsp:spPr>
        <a:xfrm>
          <a:off x="0" y="0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Six judicial members</a:t>
          </a:r>
          <a:endParaRPr lang="en-US" sz="2100" kern="1200" dirty="0"/>
        </a:p>
      </dsp:txBody>
      <dsp:txXfrm>
        <a:off x="24588" y="24588"/>
        <a:ext cx="8591784" cy="454509"/>
      </dsp:txXfrm>
    </dsp:sp>
    <dsp:sp modelId="{3E2EA5DE-5EE8-A74E-88C0-82818A98743C}">
      <dsp:nvSpPr>
        <dsp:cNvPr id="0" name=""/>
        <dsp:cNvSpPr/>
      </dsp:nvSpPr>
      <dsp:spPr>
        <a:xfrm>
          <a:off x="0" y="432050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Three legal members – advocate, solicitor, prosecutor</a:t>
          </a:r>
          <a:endParaRPr lang="en-US" sz="2100" kern="1200" dirty="0"/>
        </a:p>
      </dsp:txBody>
      <dsp:txXfrm>
        <a:off x="24588" y="456638"/>
        <a:ext cx="8591784" cy="454509"/>
      </dsp:txXfrm>
    </dsp:sp>
    <dsp:sp modelId="{517A9CBD-0B30-B840-8D34-8AD52BE3DE6B}">
      <dsp:nvSpPr>
        <dsp:cNvPr id="0" name=""/>
        <dsp:cNvSpPr/>
      </dsp:nvSpPr>
      <dsp:spPr>
        <a:xfrm>
          <a:off x="0" y="936105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One police constable</a:t>
          </a:r>
          <a:endParaRPr lang="en-US" sz="2100" kern="1200" dirty="0"/>
        </a:p>
      </dsp:txBody>
      <dsp:txXfrm>
        <a:off x="24588" y="960693"/>
        <a:ext cx="8591784" cy="454509"/>
      </dsp:txXfrm>
    </dsp:sp>
    <dsp:sp modelId="{9F28D45A-5D2D-5E4C-80FF-5BBAAD69BE0D}">
      <dsp:nvSpPr>
        <dsp:cNvPr id="0" name=""/>
        <dsp:cNvSpPr/>
      </dsp:nvSpPr>
      <dsp:spPr>
        <a:xfrm>
          <a:off x="0" y="1440160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One person with knowledge of victims’ issues</a:t>
          </a:r>
          <a:endParaRPr lang="en-US" sz="2100" kern="1200" dirty="0"/>
        </a:p>
      </dsp:txBody>
      <dsp:txXfrm>
        <a:off x="24588" y="1464748"/>
        <a:ext cx="8591784" cy="454509"/>
      </dsp:txXfrm>
    </dsp:sp>
    <dsp:sp modelId="{0F845FF4-2762-3D48-8DDB-CB1EDE89C853}">
      <dsp:nvSpPr>
        <dsp:cNvPr id="0" name=""/>
        <dsp:cNvSpPr/>
      </dsp:nvSpPr>
      <dsp:spPr>
        <a:xfrm>
          <a:off x="0" y="1944215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One other person – who is not another judge – currently academic</a:t>
          </a:r>
          <a:endParaRPr lang="en-US" sz="2100" kern="1200" dirty="0"/>
        </a:p>
      </dsp:txBody>
      <dsp:txXfrm>
        <a:off x="24588" y="1968803"/>
        <a:ext cx="8591784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B5677-082E-C14B-964C-8E1828259F09}">
      <dsp:nvSpPr>
        <dsp:cNvPr id="0" name=""/>
        <dsp:cNvSpPr/>
      </dsp:nvSpPr>
      <dsp:spPr>
        <a:xfrm>
          <a:off x="0" y="3338"/>
          <a:ext cx="4104456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Principles and Purposes of Sentencing</a:t>
          </a:r>
          <a:endParaRPr lang="en-US" sz="2700" kern="1200"/>
        </a:p>
      </dsp:txBody>
      <dsp:txXfrm>
        <a:off x="52431" y="55769"/>
        <a:ext cx="3999594" cy="969198"/>
      </dsp:txXfrm>
    </dsp:sp>
    <dsp:sp modelId="{31DCCDD6-86B0-F143-A274-05A6137A099C}">
      <dsp:nvSpPr>
        <dsp:cNvPr id="0" name=""/>
        <dsp:cNvSpPr/>
      </dsp:nvSpPr>
      <dsp:spPr>
        <a:xfrm>
          <a:off x="0" y="1155158"/>
          <a:ext cx="4104456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The Sentencing Process</a:t>
          </a:r>
          <a:endParaRPr lang="en-US" sz="2700" kern="1200"/>
        </a:p>
      </dsp:txBody>
      <dsp:txXfrm>
        <a:off x="52431" y="1207589"/>
        <a:ext cx="3999594" cy="969198"/>
      </dsp:txXfrm>
    </dsp:sp>
    <dsp:sp modelId="{4B7C87C3-8515-CB4B-9795-75C39566105A}">
      <dsp:nvSpPr>
        <dsp:cNvPr id="0" name=""/>
        <dsp:cNvSpPr/>
      </dsp:nvSpPr>
      <dsp:spPr>
        <a:xfrm>
          <a:off x="0" y="2306978"/>
          <a:ext cx="4104456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Sentencing Young People</a:t>
          </a:r>
          <a:endParaRPr lang="en-US" sz="2700" kern="1200"/>
        </a:p>
      </dsp:txBody>
      <dsp:txXfrm>
        <a:off x="52431" y="2359409"/>
        <a:ext cx="3999594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17380-1590-7342-848C-5C492B5EE035}">
      <dsp:nvSpPr>
        <dsp:cNvPr id="0" name=""/>
        <dsp:cNvSpPr/>
      </dsp:nvSpPr>
      <dsp:spPr>
        <a:xfrm>
          <a:off x="0" y="8929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Protection of the public</a:t>
          </a:r>
          <a:endParaRPr lang="en-US" sz="2000" kern="1200"/>
        </a:p>
      </dsp:txBody>
      <dsp:txXfrm>
        <a:off x="23417" y="32346"/>
        <a:ext cx="8594126" cy="432866"/>
      </dsp:txXfrm>
    </dsp:sp>
    <dsp:sp modelId="{0BFA6FC2-363F-F946-BB82-CDFD2CCC2CA4}">
      <dsp:nvSpPr>
        <dsp:cNvPr id="0" name=""/>
        <dsp:cNvSpPr/>
      </dsp:nvSpPr>
      <dsp:spPr>
        <a:xfrm>
          <a:off x="0" y="546229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Punishment</a:t>
          </a:r>
          <a:endParaRPr lang="en-US" sz="2000" kern="1200"/>
        </a:p>
      </dsp:txBody>
      <dsp:txXfrm>
        <a:off x="23417" y="569646"/>
        <a:ext cx="8594126" cy="432866"/>
      </dsp:txXfrm>
    </dsp:sp>
    <dsp:sp modelId="{1B59FD84-BF2E-A044-9353-4B7B863E0E18}">
      <dsp:nvSpPr>
        <dsp:cNvPr id="0" name=""/>
        <dsp:cNvSpPr/>
      </dsp:nvSpPr>
      <dsp:spPr>
        <a:xfrm>
          <a:off x="0" y="1083530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Rehabilitation of offenders</a:t>
          </a:r>
          <a:endParaRPr lang="en-US" sz="2000" kern="1200"/>
        </a:p>
      </dsp:txBody>
      <dsp:txXfrm>
        <a:off x="23417" y="1106947"/>
        <a:ext cx="8594126" cy="432866"/>
      </dsp:txXfrm>
    </dsp:sp>
    <dsp:sp modelId="{E63ACA95-E772-764E-80E8-505DED7F03DA}">
      <dsp:nvSpPr>
        <dsp:cNvPr id="0" name=""/>
        <dsp:cNvSpPr/>
      </dsp:nvSpPr>
      <dsp:spPr>
        <a:xfrm>
          <a:off x="0" y="1620830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Giving the offender the opportunity to make amends</a:t>
          </a:r>
          <a:endParaRPr lang="en-US" sz="2000" kern="1200"/>
        </a:p>
      </dsp:txBody>
      <dsp:txXfrm>
        <a:off x="23417" y="1644247"/>
        <a:ext cx="8594126" cy="432866"/>
      </dsp:txXfrm>
    </dsp:sp>
    <dsp:sp modelId="{1B145F1A-8CF7-D346-8218-0577F5E7F50A}">
      <dsp:nvSpPr>
        <dsp:cNvPr id="0" name=""/>
        <dsp:cNvSpPr/>
      </dsp:nvSpPr>
      <dsp:spPr>
        <a:xfrm>
          <a:off x="0" y="2158130"/>
          <a:ext cx="8640960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Expressing disapproval of offending behaviour</a:t>
          </a:r>
          <a:endParaRPr lang="en-US" sz="2000" kern="1200"/>
        </a:p>
      </dsp:txBody>
      <dsp:txXfrm>
        <a:off x="23417" y="2181547"/>
        <a:ext cx="859412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7D96AB-3418-E148-B9C2-3801C256CC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2F58B-A76C-EB4B-999B-43A02F98C7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E859C2-E895-CA47-9330-7E25649DB466}" type="datetimeFigureOut">
              <a:rPr lang="en-GB"/>
              <a:pPr>
                <a:defRPr/>
              </a:pPr>
              <a:t>09/06/2023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8E70A-B34D-424E-9362-652C8A853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16F61-E890-CB4B-A376-FEEBEBB61C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EC8835-B7BE-0D4C-8923-D65F4EC7E9B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46A6FB-1A0C-9348-A719-C64513E56D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86583-476C-9A4A-86BB-5D37A7FB79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C772AC-BE21-7345-92A5-E389BD1AB548}" type="datetimeFigureOut">
              <a:rPr lang="en-GB"/>
              <a:pPr>
                <a:defRPr/>
              </a:pPr>
              <a:t>09/06/2023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C51BB04-F457-C047-B262-D7BD0469B1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6F8C2-6132-7142-8617-EBAD05C1E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9772B-BEF1-2C4A-B23C-933F9B04EC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987B-99EC-1C49-B9DF-A9E857177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90109B-7348-9E4A-B28E-1CDAA84089F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5776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98655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329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666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7865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9952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098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7842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74617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668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597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26554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9112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41764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53572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7857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836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1066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887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13434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1644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0109B-7348-9E4A-B28E-1CDAA84089FE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8929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2A6E38DA-3690-504F-8CB0-2F4433005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EB92C10B-5951-3D43-A0AB-F38B4EB85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EA673FF3-DA92-E14F-9244-24FC927E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BF5CD-8137-BB45-992C-A1B8D27F1766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725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sentencingcouncil@scotcourts.gov.uk" TargetMode="External"/><Relationship Id="rId2" Type="http://schemas.openxmlformats.org/officeDocument/2006/relationships/hyperlink" Target="http://www.scottishsentencingcouncil.org.uk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twitter.com/ScotSentenci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1600" y="1491853"/>
            <a:ext cx="7200800" cy="1889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u="sng" baseline="0">
                <a:solidFill>
                  <a:srgbClr val="622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331914" y="3651870"/>
            <a:ext cx="6480175" cy="8100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43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6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ful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520" y="1131590"/>
            <a:ext cx="8640959" cy="3456384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―"/>
              <a:defRPr/>
            </a:lvl3pPr>
            <a:lvl4pPr marL="1600200" indent="-228600">
              <a:buFont typeface="Arial" panose="020B0604020202020204" pitchFamily="34" charset="0"/>
              <a:buChar char="›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92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ful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520" y="1131590"/>
            <a:ext cx="8640959" cy="3456384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―"/>
              <a:defRPr/>
            </a:lvl3pPr>
            <a:lvl4pPr marL="1600200" indent="-228600">
              <a:buFont typeface="Arial" panose="020B0604020202020204" pitchFamily="34" charset="0"/>
              <a:buChar char="›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20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520" y="1131591"/>
            <a:ext cx="4032448" cy="3384376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788025" y="987575"/>
            <a:ext cx="4104456" cy="374441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•"/>
              <a:defRPr lang="en-GB" sz="1600" smtClean="0">
                <a:effectLst/>
              </a:defRPr>
            </a:lvl1pPr>
            <a:lvl2pPr>
              <a:defRPr sz="4000"/>
            </a:lvl2pPr>
          </a:lstStyle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 independent advisory body established in 2015 with three statutory objectives: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promote consistency in sentencing practice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assist the development of policy in relation to sentencing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promote greater awareness and understanding of sentencing policy and practice.</a:t>
            </a:r>
          </a:p>
        </p:txBody>
      </p:sp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103411"/>
            <a:ext cx="3421241" cy="144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5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1520" y="1113588"/>
            <a:ext cx="8640960" cy="485980"/>
          </a:xfrm>
        </p:spPr>
        <p:txBody>
          <a:bodyPr/>
          <a:lstStyle>
            <a:lvl1pPr marL="0" indent="0">
              <a:buNone/>
              <a:defRPr b="1" u="sng">
                <a:solidFill>
                  <a:srgbClr val="68124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51520" y="1869672"/>
            <a:ext cx="8640960" cy="264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22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1600" y="1491853"/>
            <a:ext cx="7200800" cy="1349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u="sng" baseline="0">
                <a:solidFill>
                  <a:srgbClr val="6223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331914" y="3327834"/>
            <a:ext cx="6480175" cy="113412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98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1542E-B9F6-8C45-B14D-2BCB615CE8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987425"/>
            <a:ext cx="5759450" cy="3662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b="1" u="sng" dirty="0">
                <a:solidFill>
                  <a:srgbClr val="681244"/>
                </a:solidFill>
              </a:rPr>
              <a:t>Contact Us</a:t>
            </a:r>
          </a:p>
          <a:p>
            <a:pPr algn="ctr" eaLnBrk="1" hangingPunct="1">
              <a:defRPr/>
            </a:pPr>
            <a:endParaRPr lang="en-GB" altLang="en-US" sz="2800" dirty="0"/>
          </a:p>
          <a:p>
            <a:pPr algn="ctr" eaLnBrk="1" hangingPunct="1">
              <a:defRPr/>
            </a:pPr>
            <a:r>
              <a:rPr lang="en-GB" altLang="en-US" sz="2800" dirty="0">
                <a:hlinkClick r:id="rId2"/>
              </a:rPr>
              <a:t>www.scottishsentencingcouncil.org.uk</a:t>
            </a:r>
            <a:endParaRPr lang="en-GB" altLang="en-US" sz="2800" dirty="0"/>
          </a:p>
          <a:p>
            <a:pPr algn="ctr" eaLnBrk="1" hangingPunct="1">
              <a:defRPr/>
            </a:pPr>
            <a:endParaRPr lang="en-GB" altLang="en-US" sz="2000" dirty="0"/>
          </a:p>
          <a:p>
            <a:pPr algn="ctr" eaLnBrk="1" hangingPunct="1">
              <a:defRPr/>
            </a:pPr>
            <a:r>
              <a:rPr lang="en-GB" altLang="en-US" sz="2800" dirty="0">
                <a:hlinkClick r:id="rId3"/>
              </a:rPr>
              <a:t>sentencingcouncil@scotcourts.gov.uk</a:t>
            </a:r>
            <a:endParaRPr lang="en-GB" altLang="en-US" sz="2800" dirty="0"/>
          </a:p>
          <a:p>
            <a:pPr algn="ctr" eaLnBrk="1" hangingPunct="1">
              <a:defRPr/>
            </a:pPr>
            <a:endParaRPr lang="en-GB" altLang="en-US" sz="2000" dirty="0"/>
          </a:p>
          <a:p>
            <a:pPr algn="ctr" eaLnBrk="1" hangingPunct="1">
              <a:defRPr/>
            </a:pPr>
            <a:r>
              <a:rPr lang="en-GB" altLang="en-US" sz="2800" dirty="0">
                <a:hlinkClick r:id="rId4"/>
              </a:rPr>
              <a:t>@</a:t>
            </a:r>
            <a:r>
              <a:rPr lang="en-GB" altLang="en-US" sz="2800" dirty="0" err="1">
                <a:hlinkClick r:id="rId4"/>
              </a:rPr>
              <a:t>scotsentencing</a:t>
            </a:r>
            <a:endParaRPr lang="en-GB" altLang="en-US" sz="2800" dirty="0"/>
          </a:p>
          <a:p>
            <a:pPr algn="ctr" eaLnBrk="1" hangingPunct="1">
              <a:defRPr/>
            </a:pPr>
            <a:endParaRPr lang="en-GB" altLang="en-US" sz="2000" dirty="0"/>
          </a:p>
          <a:p>
            <a:pPr algn="ctr" eaLnBrk="1" hangingPunct="1">
              <a:defRPr/>
            </a:pPr>
            <a:r>
              <a:rPr lang="en-GB" altLang="en-US" sz="2800" b="1" dirty="0">
                <a:solidFill>
                  <a:srgbClr val="681244"/>
                </a:solidFill>
              </a:rPr>
              <a:t>0131 240 6825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E6C8FF1-0C0E-3148-83D8-2346B8D87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408363"/>
            <a:ext cx="5857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9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scottishsentencingcouncil.org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B5EEE960-39C2-8343-8873-901BF1078E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1131888"/>
            <a:ext cx="8642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198455-EEDD-B842-ADFA-8504141AF289}"/>
              </a:ext>
            </a:extLst>
          </p:cNvPr>
          <p:cNvGrpSpPr/>
          <p:nvPr/>
        </p:nvGrpSpPr>
        <p:grpSpPr>
          <a:xfrm>
            <a:off x="0" y="1"/>
            <a:ext cx="9144000" cy="843557"/>
            <a:chOff x="0" y="1"/>
            <a:chExt cx="9144000" cy="1124743"/>
          </a:xfrm>
          <a:solidFill>
            <a:srgbClr val="681244"/>
          </a:solid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86281E-324C-054F-AB47-9DD14F319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/>
            <a:srcRect r="86122"/>
            <a:stretch/>
          </p:blipFill>
          <p:spPr>
            <a:xfrm>
              <a:off x="0" y="1"/>
              <a:ext cx="9144000" cy="1124743"/>
            </a:xfrm>
            <a:prstGeom prst="rect">
              <a:avLst/>
            </a:prstGeom>
            <a:grp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1B7235-6839-FF43-9E2B-3866D929F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/>
            <a:srcRect t="30959" r="8709" b="30960"/>
            <a:stretch/>
          </p:blipFill>
          <p:spPr>
            <a:xfrm>
              <a:off x="6626360" y="45337"/>
              <a:ext cx="2410135" cy="1005352"/>
            </a:xfrm>
            <a:prstGeom prst="rect">
              <a:avLst/>
            </a:prstGeom>
            <a:grpFill/>
          </p:spPr>
        </p:pic>
      </p:grpSp>
      <p:grpSp>
        <p:nvGrpSpPr>
          <p:cNvPr id="1028" name="Group 5">
            <a:extLst>
              <a:ext uri="{FF2B5EF4-FFF2-40B4-BE49-F238E27FC236}">
                <a16:creationId xmlns:a16="http://schemas.microsoft.com/office/drawing/2014/main" id="{2662EC52-8A10-B14F-84E0-FDE7CC0CDB2F}"/>
              </a:ext>
            </a:extLst>
          </p:cNvPr>
          <p:cNvGrpSpPr>
            <a:grpSpLocks/>
          </p:cNvGrpSpPr>
          <p:nvPr/>
        </p:nvGrpSpPr>
        <p:grpSpPr bwMode="auto">
          <a:xfrm>
            <a:off x="0" y="4786313"/>
            <a:ext cx="9144000" cy="384175"/>
            <a:chOff x="0" y="6381750"/>
            <a:chExt cx="9144000" cy="512763"/>
          </a:xfrm>
        </p:grpSpPr>
        <p:pic>
          <p:nvPicPr>
            <p:cNvPr id="1029" name="Picture 10">
              <a:extLst>
                <a:ext uri="{FF2B5EF4-FFF2-40B4-BE49-F238E27FC236}">
                  <a16:creationId xmlns:a16="http://schemas.microsoft.com/office/drawing/2014/main" id="{24B18217-B705-2E4F-83F8-FBDA053037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22"/>
            <a:stretch>
              <a:fillRect/>
            </a:stretch>
          </p:blipFill>
          <p:spPr bwMode="auto">
            <a:xfrm>
              <a:off x="0" y="6381750"/>
              <a:ext cx="91440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Box 4">
              <a:hlinkClick r:id="rId12"/>
              <a:extLst>
                <a:ext uri="{FF2B5EF4-FFF2-40B4-BE49-F238E27FC236}">
                  <a16:creationId xmlns:a16="http://schemas.microsoft.com/office/drawing/2014/main" id="{E9E25CAE-427F-5043-A578-D0C858CB5DC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519363" y="6481336"/>
              <a:ext cx="4105275" cy="4110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400" b="1" dirty="0">
                  <a:solidFill>
                    <a:schemeClr val="bg1"/>
                  </a:solidFill>
                </a:rPr>
                <a:t>www.scottishsentencingcouncil.org.uk</a:t>
              </a: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259270" y="237113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n-GB" sz="11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be f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GB" sz="11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proportionate 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81" r:id="rId2"/>
    <p:sldLayoutId id="2147483874" r:id="rId3"/>
    <p:sldLayoutId id="2147483880" r:id="rId4"/>
    <p:sldLayoutId id="2147483875" r:id="rId5"/>
    <p:sldLayoutId id="2147483876" r:id="rId6"/>
    <p:sldLayoutId id="2147483877" r:id="rId7"/>
    <p:sldLayoutId id="2147483878" r:id="rId8"/>
    <p:sldLayoutId id="2147483879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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tishsentencingcouncil.org.uk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scottish-sentencing-council/" TargetMode="External"/><Relationship Id="rId5" Type="http://schemas.openxmlformats.org/officeDocument/2006/relationships/hyperlink" Target="https://twitter.com/ScotSentencing" TargetMode="External"/><Relationship Id="rId4" Type="http://schemas.openxmlformats.org/officeDocument/2006/relationships/hyperlink" Target="mailto:sentencingcouncil@scotcourts.gov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ottish Sentencing Council logo"/>
          <p:cNvPicPr>
            <a:picLocks noGrp="1" noChangeAspect="1"/>
          </p:cNvPicPr>
          <p:nvPr>
            <p:ph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  <p:sp>
        <p:nvSpPr>
          <p:cNvPr id="2" name="Content Placeholder 1"/>
          <p:cNvSpPr>
            <a:spLocks noGrp="1"/>
          </p:cNvSpPr>
          <p:nvPr>
            <p:ph type="title" idx="4294967295"/>
          </p:nvPr>
        </p:nvSpPr>
        <p:spPr bwMode="auto">
          <a:xfrm>
            <a:off x="4572000" y="951571"/>
            <a:ext cx="4104456" cy="3744416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Community Council webinar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22 March</a:t>
            </a:r>
          </a:p>
        </p:txBody>
      </p:sp>
    </p:spTree>
    <p:extLst>
      <p:ext uri="{BB962C8B-B14F-4D97-AF65-F5344CB8AC3E}">
        <p14:creationId xmlns:p14="http://schemas.microsoft.com/office/powerpoint/2010/main" val="345673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3CB6-CA33-2376-C5A7-567DDDCA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3775"/>
            <a:ext cx="7886700" cy="993775"/>
          </a:xfrm>
        </p:spPr>
        <p:txBody>
          <a:bodyPr anchor="b"/>
          <a:lstStyle/>
          <a:p>
            <a:r>
              <a:rPr lang="en-US" dirty="0"/>
              <a:t>Levels of seriousness</a:t>
            </a:r>
          </a:p>
        </p:txBody>
      </p:sp>
      <p:pic>
        <p:nvPicPr>
          <p:cNvPr id="5" name="Picture 4" descr="Level A: Careless or inconsiderate driving which falls not far short of dangerous driving.&#10;Level B: Cases of careless or inconsiderate driving which do not fall into level A or C.&#10;Level C: Careless or inconsiderate driving arising from a momentary inattention.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059582"/>
            <a:ext cx="7992887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8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F73-E7B4-3C2C-6A7A-F3F73061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3775"/>
            <a:ext cx="7886700" cy="993775"/>
          </a:xfrm>
        </p:spPr>
        <p:txBody>
          <a:bodyPr anchor="b"/>
          <a:lstStyle/>
          <a:p>
            <a:r>
              <a:rPr lang="en-US" dirty="0"/>
              <a:t>Sentencing levels</a:t>
            </a:r>
          </a:p>
        </p:txBody>
      </p:sp>
      <p:pic>
        <p:nvPicPr>
          <p:cNvPr id="3" name="Picture 2" descr="Sentencing range by seriousness. Level A: Level 2 community payback order - 18 months imprisonment. &#10;Level B: Level 2 community payback order.&#10;Level C: Fine of up to £2500 - level 1 community payback order.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059582"/>
            <a:ext cx="8352927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7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BED3AC-975A-6BC9-879A-6CAEDD17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3775"/>
            <a:ext cx="7886700" cy="993775"/>
          </a:xfrm>
        </p:spPr>
        <p:txBody>
          <a:bodyPr anchor="b"/>
          <a:lstStyle/>
          <a:p>
            <a:r>
              <a:rPr lang="en-US" dirty="0"/>
              <a:t>Factors in sentencing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0D23B0-E390-048A-845A-093A429EA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83955"/>
              </p:ext>
            </p:extLst>
          </p:nvPr>
        </p:nvGraphicFramePr>
        <p:xfrm>
          <a:off x="206570" y="915566"/>
          <a:ext cx="8730860" cy="389748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98012">
                  <a:extLst>
                    <a:ext uri="{9D8B030D-6E8A-4147-A177-3AD203B41FA5}">
                      <a16:colId xmlns:a16="http://schemas.microsoft.com/office/drawing/2014/main" val="1678007412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120143468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600934902"/>
                    </a:ext>
                  </a:extLst>
                </a:gridCol>
              </a:tblGrid>
              <a:tr h="2143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Aggravating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Mitigating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168446"/>
                  </a:ext>
                </a:extLst>
              </a:tr>
              <a:tr h="275964">
                <a:tc>
                  <a:txBody>
                    <a:bodyPr/>
                    <a:lstStyle/>
                    <a:p>
                      <a:r>
                        <a:rPr lang="en-US" sz="900" dirty="0"/>
                        <a:t>Consequences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More than one</a:t>
                      </a:r>
                      <a:r>
                        <a:rPr lang="en-US" sz="900" baseline="0" dirty="0"/>
                        <a:t> person killed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29008"/>
                  </a:ext>
                </a:extLst>
              </a:tr>
              <a:tr h="29486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Serious injury caused to another</a:t>
                      </a:r>
                      <a:r>
                        <a:rPr lang="en-US" sz="900" baseline="0" dirty="0"/>
                        <a:t> person or persons (excluding the driver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Driver sustained</a:t>
                      </a:r>
                      <a:r>
                        <a:rPr lang="en-US" sz="900" baseline="0" dirty="0"/>
                        <a:t> serious injury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95020"/>
                  </a:ext>
                </a:extLst>
              </a:tr>
              <a:tr h="408275">
                <a:tc>
                  <a:txBody>
                    <a:bodyPr/>
                    <a:lstStyle/>
                    <a:p>
                      <a:r>
                        <a:rPr lang="en-US" sz="900" dirty="0"/>
                        <a:t>Record and circumstances of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Relevant previous convictions (not necessarily limited to convictions</a:t>
                      </a:r>
                      <a:r>
                        <a:rPr lang="en-US" sz="900" baseline="0" dirty="0"/>
                        <a:t> for road traffic offences)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Deceased was family member or close friend</a:t>
                      </a:r>
                      <a:r>
                        <a:rPr lang="en-US" sz="900" baseline="0" dirty="0"/>
                        <a:t> of driver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03973"/>
                  </a:ext>
                </a:extLst>
              </a:tr>
              <a:tr h="3956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Remorse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7168"/>
                  </a:ext>
                </a:extLst>
              </a:tr>
              <a:tr h="27596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Previous good driving 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64656"/>
                  </a:ext>
                </a:extLst>
              </a:tr>
              <a:tr h="27596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Driving while inexperienced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16271"/>
                  </a:ext>
                </a:extLst>
              </a:tr>
              <a:tr h="52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Circumstances of offence and actions at the 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Other offences</a:t>
                      </a:r>
                      <a:r>
                        <a:rPr lang="en-US" sz="900" baseline="0" dirty="0"/>
                        <a:t> committed at the same time (such as driving while disqualified or without insurance, or leaving the scene of the offence with a view to evading detection)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Providing</a:t>
                      </a:r>
                      <a:r>
                        <a:rPr lang="en-US" sz="900" baseline="0" dirty="0"/>
                        <a:t> assistance at the scene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56136"/>
                  </a:ext>
                </a:extLst>
              </a:tr>
              <a:tr h="29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Driving in an emergency, whether in a designated emergency vehicle or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727652"/>
                  </a:ext>
                </a:extLst>
              </a:tr>
              <a:tr h="275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Involuntary</a:t>
                      </a:r>
                      <a:r>
                        <a:rPr lang="en-US" sz="900" baseline="0" dirty="0"/>
                        <a:t> intoxication due to alcohol or drugs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26609"/>
                  </a:ext>
                </a:extLst>
              </a:tr>
              <a:tr h="29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The actions of the victim</a:t>
                      </a:r>
                      <a:r>
                        <a:rPr lang="en-US" sz="900" baseline="0" dirty="0"/>
                        <a:t> or a third party contributed significantly to the likelihood of a collision occurring and/or death resulting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4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59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6234-5340-E136-D032-711DAD7A13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Sentencing Process</a:t>
            </a:r>
          </a:p>
        </p:txBody>
      </p:sp>
      <p:pic>
        <p:nvPicPr>
          <p:cNvPr id="4" name="Content Placeholder 3" descr="The sentencing process. Arriving at the headline sentence (steps 1-4). Other considerations (steps 5-7). Imposing sentence (step 8).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15566"/>
            <a:ext cx="4392488" cy="3672408"/>
          </a:xfrm>
        </p:spPr>
      </p:pic>
    </p:spTree>
    <p:extLst>
      <p:ext uri="{BB962C8B-B14F-4D97-AF65-F5344CB8AC3E}">
        <p14:creationId xmlns:p14="http://schemas.microsoft.com/office/powerpoint/2010/main" val="76732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607296" y="1018518"/>
            <a:ext cx="5076056" cy="485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812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 people research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1920" y="2067694"/>
            <a:ext cx="4860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may not have full maturity – leads to lower culpability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may have greater potential to change</a:t>
            </a:r>
          </a:p>
          <a:p>
            <a:endParaRPr lang="en-GB" sz="2400" dirty="0"/>
          </a:p>
        </p:txBody>
      </p:sp>
      <p:pic>
        <p:nvPicPr>
          <p:cNvPr id="6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5" y="1766232"/>
            <a:ext cx="33843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81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563888" y="1112838"/>
            <a:ext cx="5076056" cy="485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Sentencing young people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627534"/>
            <a:ext cx="48600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681244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Emphasis on rehabilitation 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/>
              <a:t>This does </a:t>
            </a:r>
            <a:r>
              <a:rPr lang="en-GB" sz="2000" b="1" dirty="0"/>
              <a:t>not </a:t>
            </a:r>
            <a:r>
              <a:rPr lang="en-GB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prevent imprisonment if crime is serious enough </a:t>
            </a:r>
          </a:p>
          <a:p>
            <a:endParaRPr lang="en-GB" sz="2400" dirty="0"/>
          </a:p>
        </p:txBody>
      </p:sp>
      <p:pic>
        <p:nvPicPr>
          <p:cNvPr id="6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5" y="1766232"/>
            <a:ext cx="3384376" cy="2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1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50825" y="1203598"/>
            <a:ext cx="8497639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Sentencing Young People guideline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12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Individualised Approach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cs typeface="Arial" panose="020B0604020202020204" pitchFamily="34" charset="0"/>
              </a:rPr>
              <a:t>Take into account </a:t>
            </a:r>
          </a:p>
          <a:p>
            <a:pPr marL="342900" indent="-342900"/>
            <a:r>
              <a:rPr lang="en-GB" sz="2000" dirty="0">
                <a:cs typeface="Arial" panose="020B0604020202020204" pitchFamily="34" charset="0"/>
              </a:rPr>
              <a:t>level of maturity </a:t>
            </a:r>
          </a:p>
          <a:p>
            <a:pPr marL="342900" indent="-342900"/>
            <a:r>
              <a:rPr lang="en-GB" sz="2000" dirty="0">
                <a:cs typeface="Arial" panose="020B0604020202020204" pitchFamily="34" charset="0"/>
              </a:rPr>
              <a:t>circumstances</a:t>
            </a:r>
          </a:p>
          <a:p>
            <a:pPr marL="342900" indent="-342900"/>
            <a:r>
              <a:rPr lang="en-GB" sz="2000" dirty="0">
                <a:cs typeface="Arial" panose="020B0604020202020204" pitchFamily="34" charset="0"/>
              </a:rPr>
              <a:t>background</a:t>
            </a:r>
          </a:p>
          <a:p>
            <a:pPr>
              <a:buNone/>
            </a:pPr>
            <a:r>
              <a:rPr lang="en-GB" sz="2000" dirty="0">
                <a:cs typeface="Arial" panose="020B0604020202020204" pitchFamily="34" charset="0"/>
              </a:rPr>
              <a:t>(impact of trauma and adverse childhood experiences)               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0825" y="1707654"/>
            <a:ext cx="403669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8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563638"/>
            <a:ext cx="8030716" cy="252028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community payback order with a requirement for unpaid work of around 250 hours, and disqualified the offender from driving for a year. </a:t>
            </a:r>
            <a:br>
              <a:rPr lang="en-GB" dirty="0"/>
            </a:br>
            <a:r>
              <a:rPr lang="en-GB" sz="3600" b="1" dirty="0"/>
              <a:t> 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sz="4400" b="1" dirty="0"/>
            </a:br>
            <a:b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6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E2403-360C-D576-1989-28A3B0CDE4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0" y="1563638"/>
            <a:ext cx="410445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Guidelines not followed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72000" y="2138790"/>
            <a:ext cx="4104456" cy="2016224"/>
          </a:xfrm>
        </p:spPr>
        <p:txBody>
          <a:bodyPr anchor="ctr"/>
          <a:lstStyle/>
          <a:p>
            <a:pPr marL="285750" indent="-285750"/>
            <a:r>
              <a:rPr lang="en-GB" sz="2000" dirty="0">
                <a:cs typeface="Arial" panose="020B0604020202020204" pitchFamily="34" charset="0"/>
              </a:rPr>
              <a:t>cases where appropriate not to follow </a:t>
            </a:r>
          </a:p>
          <a:p>
            <a:pPr>
              <a:buNone/>
            </a:pPr>
            <a:endParaRPr lang="en-GB" sz="2000" dirty="0">
              <a:cs typeface="Arial" panose="020B0604020202020204" pitchFamily="34" charset="0"/>
            </a:endParaRPr>
          </a:p>
          <a:p>
            <a:pPr marL="285750" indent="-285750"/>
            <a:r>
              <a:rPr lang="en-GB" sz="2000" dirty="0">
                <a:cs typeface="Arial" panose="020B0604020202020204" pitchFamily="34" charset="0"/>
              </a:rPr>
              <a:t>judges must give reason</a:t>
            </a:r>
          </a:p>
          <a:p>
            <a:pPr>
              <a:buNone/>
            </a:pPr>
            <a:endParaRPr lang="en-GB" sz="20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8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</p:spTree>
    <p:extLst>
      <p:ext uri="{BB962C8B-B14F-4D97-AF65-F5344CB8AC3E}">
        <p14:creationId xmlns:p14="http://schemas.microsoft.com/office/powerpoint/2010/main" val="22482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563888" y="1112838"/>
            <a:ext cx="3024336" cy="485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Website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7904" y="1711874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sentences are available to judges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the law says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interactive case studies where you play the role of judge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series of videos including on sentencing young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myth and jargon busters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31540" y="1598613"/>
            <a:ext cx="3132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Sentencing young people video</a:t>
            </a:r>
          </a:p>
        </p:txBody>
      </p:sp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067694"/>
            <a:ext cx="2952328" cy="1800199"/>
          </a:xfrm>
        </p:spPr>
      </p:pic>
    </p:spTree>
    <p:extLst>
      <p:ext uri="{BB962C8B-B14F-4D97-AF65-F5344CB8AC3E}">
        <p14:creationId xmlns:p14="http://schemas.microsoft.com/office/powerpoint/2010/main" val="29106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36224F-6828-D393-9310-BB40448F7F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76395" y="1734079"/>
            <a:ext cx="4032448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 &amp; advisory body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482278" y="2114516"/>
            <a:ext cx="4104456" cy="3744416"/>
          </a:xfrm>
        </p:spPr>
        <p:txBody>
          <a:bodyPr anchor="ctr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provides guidance and advice on sentencing matters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provides sentencing guidelines for the courts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1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987824" y="1112838"/>
            <a:ext cx="5976664" cy="485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end community payback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888" y="1203598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n-GB" sz="2400" b="1" dirty="0">
              <a:solidFill>
                <a:srgbClr val="681244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 to 300 hours of unpaid work - equivalent of 6 hours a day for 50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years of regular meetings with a social worker aimed at changing offending behaviour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programme to address an issue such as drug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compensation payment made to victim</a:t>
            </a:r>
          </a:p>
        </p:txBody>
      </p:sp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5613"/>
            <a:ext cx="3024336" cy="2481031"/>
          </a:xfrm>
        </p:spPr>
      </p:pic>
    </p:spTree>
    <p:extLst>
      <p:ext uri="{BB962C8B-B14F-4D97-AF65-F5344CB8AC3E}">
        <p14:creationId xmlns:p14="http://schemas.microsoft.com/office/powerpoint/2010/main" val="3988065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131A13-20F0-96CC-E9A8-BDCA620862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83968" y="1347614"/>
            <a:ext cx="468052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Community Sentences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283968" y="2103411"/>
            <a:ext cx="4680520" cy="1800200"/>
          </a:xfrm>
        </p:spPr>
        <p:txBody>
          <a:bodyPr anchor="ctr"/>
          <a:lstStyle/>
          <a:p>
            <a:pPr marL="285750" indent="-285750"/>
            <a:r>
              <a:rPr lang="en-GB" sz="2000" dirty="0">
                <a:cs typeface="Arial" panose="020B0604020202020204" pitchFamily="34" charset="0"/>
              </a:rPr>
              <a:t>research shows people see as lenient </a:t>
            </a:r>
          </a:p>
          <a:p>
            <a:pPr>
              <a:buNone/>
            </a:pPr>
            <a:r>
              <a:rPr lang="en-GB" sz="2000" dirty="0"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en-GB" sz="2000" dirty="0">
                <a:cs typeface="Arial" panose="020B0604020202020204" pitchFamily="34" charset="0"/>
              </a:rPr>
              <a:t>however, overall people agree with sheriffs in specific case scenarios</a:t>
            </a:r>
          </a:p>
          <a:p>
            <a:pPr marL="285750" indent="-285750"/>
            <a:endParaRPr lang="en-GB" sz="18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8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</p:spTree>
    <p:extLst>
      <p:ext uri="{BB962C8B-B14F-4D97-AF65-F5344CB8AC3E}">
        <p14:creationId xmlns:p14="http://schemas.microsoft.com/office/powerpoint/2010/main" val="42668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0C22A6-9FB7-3F50-5077-E7A74699A5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054" y="1532049"/>
            <a:ext cx="4032448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Headlines -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44008" y="1716715"/>
            <a:ext cx="4104456" cy="2772309"/>
          </a:xfrm>
        </p:spPr>
        <p:txBody>
          <a:bodyPr anchor="ctr"/>
          <a:lstStyle/>
          <a:p>
            <a:pPr marL="285750" indent="-285750"/>
            <a:r>
              <a:rPr lang="en-GB" sz="1800" dirty="0">
                <a:cs typeface="Arial" panose="020B0604020202020204" pitchFamily="34" charset="0"/>
              </a:rPr>
              <a:t>headlines can influence perception</a:t>
            </a:r>
          </a:p>
          <a:p>
            <a:pPr marL="285750" indent="-285750"/>
            <a:r>
              <a:rPr lang="en-GB" sz="1800" dirty="0">
                <a:cs typeface="Arial" panose="020B0604020202020204" pitchFamily="34" charset="0"/>
              </a:rPr>
              <a:t>‘avoids jail’ – impression of leniency</a:t>
            </a:r>
          </a:p>
          <a:p>
            <a:pPr>
              <a:buNone/>
            </a:pPr>
            <a:r>
              <a:rPr lang="en-GB" sz="1800" dirty="0"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GB" sz="1800" b="1" dirty="0">
                <a:solidFill>
                  <a:srgbClr val="681244"/>
                </a:solidFill>
                <a:cs typeface="Arial" panose="020B0604020202020204" pitchFamily="34" charset="0"/>
              </a:rPr>
              <a:t>Community sentences can be very challenging </a:t>
            </a:r>
            <a:r>
              <a:rPr lang="en-GB" sz="1800" dirty="0">
                <a:solidFill>
                  <a:srgbClr val="681244"/>
                </a:solidFill>
                <a:cs typeface="Arial" panose="020B0604020202020204" pitchFamily="34" charset="0"/>
              </a:rPr>
              <a:t>- </a:t>
            </a:r>
            <a:r>
              <a:rPr lang="en-GB" sz="1800" b="1" dirty="0">
                <a:solidFill>
                  <a:srgbClr val="681244"/>
                </a:solidFill>
                <a:cs typeface="Arial" panose="020B0604020202020204" pitchFamily="34" charset="0"/>
              </a:rPr>
              <a:t>even more challenging than a short prison sentence</a:t>
            </a:r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</p:spTree>
    <p:extLst>
      <p:ext uri="{BB962C8B-B14F-4D97-AF65-F5344CB8AC3E}">
        <p14:creationId xmlns:p14="http://schemas.microsoft.com/office/powerpoint/2010/main" val="4036631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50825" y="1112838"/>
            <a:ext cx="8642350" cy="485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50825" y="2040691"/>
            <a:ext cx="8640960" cy="2718302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scottishsentencingcouncil.org.uk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sentencingcouncil@scotcourts.gov.uk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ScotSentencing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LinkedIn</a:t>
            </a:r>
            <a:endParaRPr lang="en-GB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781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1">
            <a:extLst>
              <a:ext uri="{FF2B5EF4-FFF2-40B4-BE49-F238E27FC236}">
                <a16:creationId xmlns:a16="http://schemas.microsoft.com/office/drawing/2014/main" id="{922AF2C7-53A4-FC49-B2D8-40B00CAA7FF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51520" y="1018504"/>
            <a:ext cx="8642350" cy="48736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Council </a:t>
            </a:r>
          </a:p>
        </p:txBody>
      </p:sp>
      <p:graphicFrame>
        <p:nvGraphicFramePr>
          <p:cNvPr id="8198" name="Content Placeholder 2" descr="Six judicial members.&#10;Three legal members - advocate, solicitor, prosecutor.&#10;One police constable.&#10;One person with knowledge of victims' issues.&#10;One other person - not another judge - currently academic.">
            <a:extLst>
              <a:ext uri="{FF2B5EF4-FFF2-40B4-BE49-F238E27FC236}">
                <a16:creationId xmlns:a16="http://schemas.microsoft.com/office/drawing/2014/main" id="{A4986437-8673-413D-86D6-00E907F9E9F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52761899"/>
              </p:ext>
            </p:extLst>
          </p:nvPr>
        </p:nvGraphicFramePr>
        <p:xfrm>
          <a:off x="395536" y="1563638"/>
          <a:ext cx="8640960" cy="279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647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7989D3-F6DD-0F51-61FC-7F7F8A043F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Judge</a:t>
            </a:r>
          </a:p>
        </p:txBody>
      </p:sp>
      <p:pic>
        <p:nvPicPr>
          <p:cNvPr id="5" name="Content Placeholder 4" descr="Illustration of judge"/>
          <p:cNvPicPr>
            <a:picLocks noGrp="1" noChangeAspect="1"/>
          </p:cNvPicPr>
          <p:nvPr>
            <p:ph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99" y="1131888"/>
            <a:ext cx="4886002" cy="3455987"/>
          </a:xfrm>
        </p:spPr>
      </p:pic>
    </p:spTree>
    <p:extLst>
      <p:ext uri="{BB962C8B-B14F-4D97-AF65-F5344CB8AC3E}">
        <p14:creationId xmlns:p14="http://schemas.microsoft.com/office/powerpoint/2010/main" val="231987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 bwMode="auto">
          <a:xfrm>
            <a:off x="251520" y="1131591"/>
            <a:ext cx="4032448" cy="3384376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Guidelines in force</a:t>
            </a:r>
          </a:p>
        </p:txBody>
      </p:sp>
      <p:graphicFrame>
        <p:nvGraphicFramePr>
          <p:cNvPr id="5" name="Content Placeholder 2" descr="Principles and purposes of sentencing.&#10;The sentencing process.&#10;Sentencing young people.">
            <a:extLst>
              <a:ext uri="{FF2B5EF4-FFF2-40B4-BE49-F238E27FC236}">
                <a16:creationId xmlns:a16="http://schemas.microsoft.com/office/drawing/2014/main" id="{56F8E3FD-74EF-8037-6E4A-583B952AC4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87759478"/>
              </p:ext>
            </p:extLst>
          </p:nvPr>
        </p:nvGraphicFramePr>
        <p:xfrm>
          <a:off x="4788025" y="1131591"/>
          <a:ext cx="410445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665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491880" y="1203598"/>
            <a:ext cx="5256584" cy="485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Sentencing guidelines assist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1880" y="1054063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n-GB" sz="2400" b="1" dirty="0">
              <a:solidFill>
                <a:srgbClr val="6812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judges in making challenging decisions</a:t>
            </a:r>
            <a:endParaRPr lang="en-GB" b="1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consistency &amp; predictability in sentencing across Scotland</a:t>
            </a:r>
          </a:p>
        </p:txBody>
      </p:sp>
      <p:pic>
        <p:nvPicPr>
          <p:cNvPr id="4" name="Content Placeholder 3" descr="The sentencing process. Arriving at the headline sentence (steps 1-4). Other considerations (steps 5-7). Imposing sentence (step 8).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7574"/>
            <a:ext cx="2880320" cy="3672408"/>
          </a:xfrm>
        </p:spPr>
      </p:pic>
    </p:spTree>
    <p:extLst>
      <p:ext uri="{BB962C8B-B14F-4D97-AF65-F5344CB8AC3E}">
        <p14:creationId xmlns:p14="http://schemas.microsoft.com/office/powerpoint/2010/main" val="136622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3411"/>
            <a:ext cx="3421241" cy="144073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549175-4BCE-252F-6495-A3FFCB00C9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0" y="1162948"/>
            <a:ext cx="4248472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Developing Guidelines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72000" y="1347614"/>
            <a:ext cx="4176465" cy="3456385"/>
          </a:xfrm>
        </p:spPr>
        <p:txBody>
          <a:bodyPr anchor="ctr"/>
          <a:lstStyle/>
          <a:p>
            <a:r>
              <a:rPr lang="en-GB" sz="1800" dirty="0"/>
              <a:t>conduct research - including on guidelines in other jurisdictions</a:t>
            </a:r>
          </a:p>
          <a:p>
            <a:r>
              <a:rPr lang="en-GB" sz="1800" dirty="0"/>
              <a:t>interview judges</a:t>
            </a:r>
          </a:p>
          <a:p>
            <a:r>
              <a:rPr lang="en-GB" sz="1800" dirty="0"/>
              <a:t>look at public perceptions</a:t>
            </a:r>
          </a:p>
          <a:p>
            <a:r>
              <a:rPr lang="en-GB" sz="1800" dirty="0"/>
              <a:t>gather criminal justice data</a:t>
            </a:r>
          </a:p>
          <a:p>
            <a:r>
              <a:rPr lang="en-GB" sz="1800" dirty="0"/>
              <a:t>engage with interest groups</a:t>
            </a:r>
          </a:p>
          <a:p>
            <a:r>
              <a:rPr lang="en-GB" sz="1800" dirty="0"/>
              <a:t>consult widely - including with public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Current consultations are on our website </a:t>
            </a:r>
          </a:p>
        </p:txBody>
      </p:sp>
    </p:spTree>
    <p:extLst>
      <p:ext uri="{BB962C8B-B14F-4D97-AF65-F5344CB8AC3E}">
        <p14:creationId xmlns:p14="http://schemas.microsoft.com/office/powerpoint/2010/main" val="319928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1">
            <a:extLst>
              <a:ext uri="{FF2B5EF4-FFF2-40B4-BE49-F238E27FC236}">
                <a16:creationId xmlns:a16="http://schemas.microsoft.com/office/drawing/2014/main" id="{165696CA-55C7-AE43-9D28-B104FF1CF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51520" y="1113588"/>
            <a:ext cx="8640960" cy="48598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Principles and Purposes guideline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(not ordered or exhaustive)</a:t>
            </a:r>
          </a:p>
        </p:txBody>
      </p:sp>
      <p:graphicFrame>
        <p:nvGraphicFramePr>
          <p:cNvPr id="26628" name="Content Placeholder 2" descr="Protection of the public.&#10;Punishment.&#10;Rehabilitation of offenders.&#10;Giving the offender the opportunity to make amends.&#10;Expressing disapproval of offending behaviour.">
            <a:extLst>
              <a:ext uri="{FF2B5EF4-FFF2-40B4-BE49-F238E27FC236}">
                <a16:creationId xmlns:a16="http://schemas.microsoft.com/office/drawing/2014/main" id="{08D1B4EA-DB9D-427A-BF23-857C36E23D8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07550892"/>
              </p:ext>
            </p:extLst>
          </p:nvPr>
        </p:nvGraphicFramePr>
        <p:xfrm>
          <a:off x="251520" y="1869672"/>
          <a:ext cx="8640960" cy="264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5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>
            <a:extLst>
              <a:ext uri="{FF2B5EF4-FFF2-40B4-BE49-F238E27FC236}">
                <a16:creationId xmlns:a16="http://schemas.microsoft.com/office/drawing/2014/main" id="{11698FDA-2472-0E41-A77E-8EA87A69B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491880" y="1203598"/>
            <a:ext cx="5256584" cy="485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8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Determine seriousness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4172" y="1377228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n-GB" sz="2400" b="1" dirty="0">
              <a:solidFill>
                <a:srgbClr val="6812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culpability of offender </a:t>
            </a:r>
            <a:endParaRPr lang="en-GB" sz="2800" b="1" dirty="0"/>
          </a:p>
          <a:p>
            <a:pPr>
              <a:buNone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harm caused or which could have been caused to victim</a:t>
            </a:r>
          </a:p>
        </p:txBody>
      </p:sp>
      <p:pic>
        <p:nvPicPr>
          <p:cNvPr id="4" name="Content Placeholder 3" descr="The sentencing process. Arriving at the headline sentence (steps 1-4). Other considerations (steps 5-7). Imposing sentence (step 8).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7574"/>
            <a:ext cx="2880320" cy="3672408"/>
          </a:xfrm>
        </p:spPr>
      </p:pic>
    </p:spTree>
    <p:extLst>
      <p:ext uri="{BB962C8B-B14F-4D97-AF65-F5344CB8AC3E}">
        <p14:creationId xmlns:p14="http://schemas.microsoft.com/office/powerpoint/2010/main" val="2723380815"/>
      </p:ext>
    </p:extLst>
  </p:cSld>
  <p:clrMapOvr>
    <a:masterClrMapping/>
  </p:clrMapOvr>
</p:sld>
</file>

<file path=ppt/theme/theme1.xml><?xml version="1.0" encoding="utf-8"?>
<a:theme xmlns:a="http://schemas.openxmlformats.org/drawingml/2006/main" name="! New Draft PP Template (16.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 New Draft PP Template (16.9)</Template>
  <TotalTime>6237</TotalTime>
  <Words>625</Words>
  <Application>Microsoft Macintosh PowerPoint</Application>
  <PresentationFormat>On-screen Show (16:9)</PresentationFormat>
  <Paragraphs>155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! New Draft PP Template (16.9)</vt:lpstr>
      <vt:lpstr>Community Council webinar  22 March</vt:lpstr>
      <vt:lpstr>Independent &amp; advisory body</vt:lpstr>
      <vt:lpstr>The Council </vt:lpstr>
      <vt:lpstr>The Judge</vt:lpstr>
      <vt:lpstr>Guidelines in force</vt:lpstr>
      <vt:lpstr>Sentencing guidelines assist</vt:lpstr>
      <vt:lpstr>Developing Guidelines</vt:lpstr>
      <vt:lpstr>Principles and Purposes guideline (not ordered or exhaustive)</vt:lpstr>
      <vt:lpstr>Determine seriousness</vt:lpstr>
      <vt:lpstr>Levels of seriousness</vt:lpstr>
      <vt:lpstr>Sentencing levels</vt:lpstr>
      <vt:lpstr>Factors in sentencing</vt:lpstr>
      <vt:lpstr>The Sentencing Process</vt:lpstr>
      <vt:lpstr>    Young people research </vt:lpstr>
      <vt:lpstr>  Sentencing young people </vt:lpstr>
      <vt:lpstr>Sentencing Young People guideline</vt:lpstr>
      <vt:lpstr>  community payback order with a requirement for unpaid work of around 250 hours, and disqualified the offender from driving for a year.             </vt:lpstr>
      <vt:lpstr>Guidelines not followed</vt:lpstr>
      <vt:lpstr> Website</vt:lpstr>
      <vt:lpstr>High end community payback order</vt:lpstr>
      <vt:lpstr>Community Sentences</vt:lpstr>
      <vt:lpstr>Headlines - research</vt:lpstr>
      <vt:lpstr>Contact us</vt:lpstr>
    </vt:vector>
  </TitlesOfParts>
  <Manager/>
  <Company>Scottish Court Service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egrant</dc:creator>
  <cp:keywords/>
  <dc:description/>
  <cp:lastModifiedBy>Louise Jenkins</cp:lastModifiedBy>
  <cp:revision>334</cp:revision>
  <cp:lastPrinted>2017-01-30T11:29:42Z</cp:lastPrinted>
  <dcterms:created xsi:type="dcterms:W3CDTF">2017-01-30T11:29:14Z</dcterms:created>
  <dcterms:modified xsi:type="dcterms:W3CDTF">2023-06-09T14:17:24Z</dcterms:modified>
  <cp:category/>
</cp:coreProperties>
</file>